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oleObject"/>
  <Default Extension="png" ContentType="image/png"/>
  <Default Extension="wdp" ContentType="image/vnd.ms-photo"/>
  <Default Extension="wmf" ContentType="image/x-wmf"/>
  <Default Extension="emf" ContentType="image/x-e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674" r:id="rId3"/>
    <p:sldId id="724" r:id="rId5"/>
    <p:sldId id="725" r:id="rId6"/>
    <p:sldId id="258" r:id="rId7"/>
    <p:sldId id="870" r:id="rId8"/>
    <p:sldId id="782" r:id="rId9"/>
    <p:sldId id="895" r:id="rId10"/>
    <p:sldId id="982" r:id="rId11"/>
    <p:sldId id="935" r:id="rId12"/>
    <p:sldId id="937" r:id="rId13"/>
    <p:sldId id="926" r:id="rId14"/>
    <p:sldId id="885" r:id="rId15"/>
    <p:sldId id="938" r:id="rId16"/>
    <p:sldId id="784" r:id="rId17"/>
    <p:sldId id="888" r:id="rId18"/>
    <p:sldId id="890" r:id="rId19"/>
    <p:sldId id="891" r:id="rId20"/>
    <p:sldId id="785" r:id="rId21"/>
    <p:sldId id="889" r:id="rId22"/>
    <p:sldId id="893" r:id="rId23"/>
    <p:sldId id="1006" r:id="rId24"/>
    <p:sldId id="984" r:id="rId25"/>
    <p:sldId id="260" r:id="rId26"/>
  </p:sldIdLst>
  <p:sldSz cx="12192635" cy="6858000"/>
  <p:notesSz cx="7104380" cy="10234930"/>
  <p:custDataLst>
    <p:tags r:id="rId3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41" userDrawn="1">
          <p15:clr>
            <a:srgbClr val="A4A3A4"/>
          </p15:clr>
        </p15:guide>
        <p15:guide id="2" pos="377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75BC"/>
    <a:srgbClr val="070E60"/>
    <a:srgbClr val="0063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883" y="86"/>
      </p:cViewPr>
      <p:guideLst>
        <p:guide orient="horz" pos="2741"/>
        <p:guide pos="37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32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9165" cy="5747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8743" y="0"/>
            <a:ext cx="3189165" cy="5747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81225"/>
            <a:ext cx="3189165" cy="5747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8743" y="10881225"/>
            <a:ext cx="3189165" cy="5747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noProof="1"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9614E7A-50E6-4ADE-8E17-5706A7A05D33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36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481151" y="1279525"/>
            <a:ext cx="6141760" cy="34544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73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711200" y="4926013"/>
            <a:ext cx="5683250" cy="40290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3" cy="5127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/>
            <a:fld id="{9A0DB2DC-4C9A-4742-B13C-FB6460FD3503}" type="slidenum">
              <a:rPr lang="en-US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36866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3686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/>
            <a:fld id="{9A0DB2DC-4C9A-4742-B13C-FB6460FD3503}" type="slidenum">
              <a:rPr lang="zh-CN" altLang="en-US" sz="13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3891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3891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/>
            <a:fld id="{9A0DB2DC-4C9A-4742-B13C-FB6460FD3503}" type="slidenum">
              <a:rPr lang="zh-CN" altLang="en-US" sz="1800" dirty="0"/>
            </a:fld>
            <a:endParaRPr lang="zh-CN" altLang="en-US" sz="18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3891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3891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/>
            <a:fld id="{9A0DB2DC-4C9A-4742-B13C-FB6460FD3503}" type="slidenum">
              <a:rPr lang="zh-CN" altLang="en-US" sz="1800" dirty="0"/>
            </a:fld>
            <a:endParaRPr lang="zh-CN" altLang="en-US" sz="18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3891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3891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/>
            <a:fld id="{9A0DB2DC-4C9A-4742-B13C-FB6460FD3503}" type="slidenum">
              <a:rPr lang="zh-CN" altLang="en-US" sz="1800" dirty="0"/>
            </a:fld>
            <a:endParaRPr lang="zh-CN" altLang="en-US" sz="18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3891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3891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/>
            <a:fld id="{9A0DB2DC-4C9A-4742-B13C-FB6460FD3503}" type="slidenum">
              <a:rPr lang="zh-CN" altLang="en-US" sz="1800" dirty="0"/>
            </a:fld>
            <a:endParaRPr lang="zh-CN" altLang="en-US" sz="18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png"/><Relationship Id="rId4" Type="http://schemas.openxmlformats.org/officeDocument/2006/relationships/tags" Target="../tags/tag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image" Target="../media/image8.png"/><Relationship Id="rId5" Type="http://schemas.openxmlformats.org/officeDocument/2006/relationships/tags" Target="../tags/tag3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jpeg"/><Relationship Id="rId3" Type="http://schemas.microsoft.com/office/2007/relationships/hdphoto" Target="../media/image1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546891-B13C-4E1E-9794-E29102A30003}" type="datetimeFigureOut"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4" descr="演示文稿1_页面_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903"/>
            <a:ext cx="12193766" cy="6861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日期占位符 1"/>
          <p:cNvSpPr>
            <a:spLocks noGrp="1"/>
          </p:cNvSpPr>
          <p:nvPr>
            <p:ph type="dt" sz="half" idx="2"/>
          </p:nvPr>
        </p:nvSpPr>
        <p:spPr>
          <a:xfrm>
            <a:off x="838321" y="6357049"/>
            <a:ext cx="2743597" cy="365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6F98159-F1AB-41D6-8057-EFEF3A32AEA9}" type="datetimeFigureOut"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9185" y="6357049"/>
            <a:ext cx="4115396" cy="365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1847" y="6357049"/>
            <a:ext cx="2743597" cy="36543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5" descr="演示文稿1_页面_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02" y="-1903"/>
            <a:ext cx="12219170" cy="6861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日期占位符 1"/>
          <p:cNvSpPr>
            <a:spLocks noGrp="1"/>
          </p:cNvSpPr>
          <p:nvPr>
            <p:ph type="dt" sz="half" idx="2"/>
          </p:nvPr>
        </p:nvSpPr>
        <p:spPr>
          <a:xfrm>
            <a:off x="838321" y="6357049"/>
            <a:ext cx="2743597" cy="365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33A54C-4F0D-4A9E-A14D-6E3E7B1970EA}" type="datetimeFigureOut"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9185" y="6357049"/>
            <a:ext cx="4115396" cy="365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1847" y="6357049"/>
            <a:ext cx="2743597" cy="36543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1"/>
          <p:cNvSpPr>
            <a:spLocks noGrp="1"/>
          </p:cNvSpPr>
          <p:nvPr>
            <p:ph type="dt" sz="half" idx="2"/>
          </p:nvPr>
        </p:nvSpPr>
        <p:spPr>
          <a:xfrm>
            <a:off x="838321" y="6357049"/>
            <a:ext cx="2743597" cy="365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5FDBEF-643F-4351-9528-15CDAE8120C3}" type="datetimeFigureOut"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9185" y="6357049"/>
            <a:ext cx="4115396" cy="365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1847" y="6357049"/>
            <a:ext cx="2743597" cy="36543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6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350" y="6322790"/>
            <a:ext cx="12206468" cy="45679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图片 8" descr="图片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234" y="538637"/>
            <a:ext cx="12202234" cy="108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838321" y="6357049"/>
            <a:ext cx="2743597" cy="365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541161-FBCB-43CC-B0A7-BEAC5D27365A}" type="datetimeFigureOut"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9185" y="6357049"/>
            <a:ext cx="4115396" cy="365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847" y="6357049"/>
            <a:ext cx="2743597" cy="36543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 dirty="0"/>
          </a:p>
        </p:txBody>
      </p:sp>
      <p:pic>
        <p:nvPicPr>
          <p:cNvPr id="4" name="图片 3" descr="7b0a202020202266696c746572223a202230220a7d0a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6350" y="92710"/>
            <a:ext cx="3046095" cy="4457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绪论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6"/>
          <p:cNvGrpSpPr/>
          <p:nvPr userDrawn="1"/>
        </p:nvGrpSpPr>
        <p:grpSpPr>
          <a:xfrm>
            <a:off x="0" y="0"/>
            <a:ext cx="12193766" cy="6857620"/>
            <a:chOff x="0" y="-22820"/>
            <a:chExt cx="9144000" cy="5737820"/>
          </a:xfrm>
        </p:grpSpPr>
        <p:pic>
          <p:nvPicPr>
            <p:cNvPr id="7171" name="Picture 2" descr="C:\Users\Administrator\Desktop\1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0" y="-22820"/>
              <a:ext cx="9144000" cy="57378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172" name="Picture 3" descr="C:\Users\Administrator\Desktop\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5184409"/>
              <a:ext cx="9144000" cy="37773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矩形 9"/>
            <p:cNvSpPr/>
            <p:nvPr/>
          </p:nvSpPr>
          <p:spPr>
            <a:xfrm>
              <a:off x="0" y="48844"/>
              <a:ext cx="2195513" cy="480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11" name="直接连接符 10"/>
          <p:cNvCxnSpPr/>
          <p:nvPr/>
        </p:nvCxnSpPr>
        <p:spPr>
          <a:xfrm>
            <a:off x="431863" y="1269507"/>
            <a:ext cx="1133004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7175" name="图片 3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0223" y="85649"/>
            <a:ext cx="3101365" cy="55195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049"/>
            <a:ext cx="2743597" cy="36543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546891-B13C-4E1E-9794-E29102A30003}" type="datetimeFigureOut"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049"/>
            <a:ext cx="4115396" cy="36543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1847" y="6357049"/>
            <a:ext cx="2743597" cy="36543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lvl="0" eaLnBrk="1" fontAlgn="base" hangingPunct="1"/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绪论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6"/>
          <p:cNvGrpSpPr/>
          <p:nvPr userDrawn="1"/>
        </p:nvGrpSpPr>
        <p:grpSpPr>
          <a:xfrm>
            <a:off x="0" y="0"/>
            <a:ext cx="12193766" cy="6857620"/>
            <a:chOff x="0" y="-22820"/>
            <a:chExt cx="9144000" cy="5737820"/>
          </a:xfrm>
        </p:grpSpPr>
        <p:pic>
          <p:nvPicPr>
            <p:cNvPr id="8195" name="Picture 2" descr="C:\Users\Administrator\Desktop\1.png"/>
            <p:cNvPicPr>
              <a:picLocks noChangeAspect="1"/>
            </p:cNvPicPr>
            <p:nvPr/>
          </p:nvPicPr>
          <p:blipFill>
            <a:blip r:embed="rId2"/>
            <a:srcRect l="2007" t="2557" r="3766" b="18170"/>
            <a:stretch>
              <a:fillRect/>
            </a:stretch>
          </p:blipFill>
          <p:spPr>
            <a:xfrm>
              <a:off x="0" y="-22820"/>
              <a:ext cx="9144000" cy="57378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196" name="Picture 3" descr="C:\Users\Administrator\Desktop\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5184409"/>
              <a:ext cx="9144000" cy="37773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矩形 9"/>
            <p:cNvSpPr/>
            <p:nvPr/>
          </p:nvSpPr>
          <p:spPr>
            <a:xfrm>
              <a:off x="0" y="48844"/>
              <a:ext cx="2195513" cy="480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8198" name="图片 3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223" y="85649"/>
            <a:ext cx="3101365" cy="55195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049"/>
            <a:ext cx="2743597" cy="36543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546891-B13C-4E1E-9794-E29102A30003}" type="datetimeFigureOut"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049"/>
            <a:ext cx="4115396" cy="36543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1847" y="6357049"/>
            <a:ext cx="2743597" cy="36543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lvl="0" eaLnBrk="1" fontAlgn="base" hangingPunct="1"/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902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321" y="365435"/>
            <a:ext cx="10517123" cy="1324702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321" y="1825273"/>
            <a:ext cx="10517123" cy="435286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en-US" altLang="en-US" dirty="0"/>
              <a:t>单击此处编辑母版文本样式</a:t>
            </a:r>
            <a:endParaRPr lang="en-US" altLang="en-US" dirty="0"/>
          </a:p>
          <a:p>
            <a:pPr lvl="1" indent="-190500"/>
            <a:r>
              <a:rPr lang="en-US" altLang="en-US" dirty="0"/>
              <a:t>第二级</a:t>
            </a:r>
            <a:endParaRPr lang="en-US" altLang="en-US" dirty="0"/>
          </a:p>
          <a:p>
            <a:pPr lvl="2" indent="-190500"/>
            <a:r>
              <a:rPr lang="en-US" altLang="en-US" dirty="0"/>
              <a:t>第三级</a:t>
            </a:r>
            <a:endParaRPr lang="en-US" altLang="en-US" dirty="0"/>
          </a:p>
          <a:p>
            <a:pPr lvl="3" indent="-190500"/>
            <a:r>
              <a:rPr lang="en-US" altLang="en-US" dirty="0"/>
              <a:t>第四级</a:t>
            </a:r>
            <a:endParaRPr lang="en-US" altLang="en-US" dirty="0"/>
          </a:p>
          <a:p>
            <a:pPr lvl="4" indent="-190500"/>
            <a:r>
              <a:rPr lang="en-US" altLang="en-US" dirty="0"/>
              <a:t>第五级</a:t>
            </a:r>
            <a:endParaRPr lang="en-US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21" y="6357049"/>
            <a:ext cx="2743597" cy="365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546891-B13C-4E1E-9794-E29102A30003}" type="datetimeFigureOut"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9185" y="6357049"/>
            <a:ext cx="4115396" cy="365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847" y="6357049"/>
            <a:ext cx="2743597" cy="36543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l" defTabSz="91376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15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76200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76200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76200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76200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defTabSz="913765" rtl="0" eaLnBrk="0" fontAlgn="base" hangingPunct="0">
        <a:lnSpc>
          <a:spcPct val="90000"/>
        </a:lnSpc>
        <a:spcBef>
          <a:spcPct val="200000"/>
        </a:spcBef>
        <a:spcAft>
          <a:spcPct val="0"/>
        </a:spcAft>
        <a:buFont typeface="Arial" panose="020B0604020202020204" pitchFamily="34" charset="0"/>
        <a:buChar char="•"/>
        <a:defRPr sz="2760" kern="1200">
          <a:solidFill>
            <a:schemeClr val="tx1"/>
          </a:solidFill>
          <a:latin typeface="+mn-lt"/>
          <a:ea typeface="+mn-ea"/>
          <a:cs typeface="+mn-cs"/>
        </a:defRPr>
      </a:lvl1pPr>
      <a:lvl2pPr marL="685165" indent="-228600" algn="l" defTabSz="91376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8600" algn="l" defTabSz="91376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600835" indent="-228600" algn="l" defTabSz="91376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8035" indent="-228600" algn="l" defTabSz="91376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67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7.jpeg"/><Relationship Id="rId3" Type="http://schemas.openxmlformats.org/officeDocument/2006/relationships/image" Target="../media/image16.png"/><Relationship Id="rId2" Type="http://schemas.microsoft.com/office/2007/relationships/hdphoto" Target="../media/image15.wdp"/><Relationship Id="rId1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2" Type="http://schemas.openxmlformats.org/officeDocument/2006/relationships/notesSlide" Target="../notesSlides/notesSlide2.xml"/><Relationship Id="rId21" Type="http://schemas.openxmlformats.org/officeDocument/2006/relationships/slideLayout" Target="../slideLayouts/slideLayout8.xml"/><Relationship Id="rId20" Type="http://schemas.openxmlformats.org/officeDocument/2006/relationships/tags" Target="../tags/tag23.xml"/><Relationship Id="rId2" Type="http://schemas.openxmlformats.org/officeDocument/2006/relationships/tags" Target="../tags/tag5.xml"/><Relationship Id="rId19" Type="http://schemas.openxmlformats.org/officeDocument/2006/relationships/tags" Target="../tags/tag22.xml"/><Relationship Id="rId18" Type="http://schemas.openxmlformats.org/officeDocument/2006/relationships/tags" Target="../tags/tag21.xml"/><Relationship Id="rId17" Type="http://schemas.openxmlformats.org/officeDocument/2006/relationships/tags" Target="../tags/tag20.xml"/><Relationship Id="rId16" Type="http://schemas.openxmlformats.org/officeDocument/2006/relationships/tags" Target="../tags/tag19.xml"/><Relationship Id="rId15" Type="http://schemas.openxmlformats.org/officeDocument/2006/relationships/tags" Target="../tags/tag18.xml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4.xml"/><Relationship Id="rId1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22.pn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25.png"/><Relationship Id="rId7" Type="http://schemas.openxmlformats.org/officeDocument/2006/relationships/tags" Target="../tags/tag27.xml"/><Relationship Id="rId6" Type="http://schemas.microsoft.com/office/2007/relationships/media" Target="../media/media1.mp4"/><Relationship Id="rId5" Type="http://schemas.openxmlformats.org/officeDocument/2006/relationships/video" Target="../media/media1.mp4"/><Relationship Id="rId4" Type="http://schemas.openxmlformats.org/officeDocument/2006/relationships/image" Target="../media/image24.jpeg"/><Relationship Id="rId3" Type="http://schemas.openxmlformats.org/officeDocument/2006/relationships/tags" Target="../tags/tag26.xml"/><Relationship Id="rId2" Type="http://schemas.openxmlformats.org/officeDocument/2006/relationships/image" Target="../media/image23.png"/><Relationship Id="rId10" Type="http://schemas.openxmlformats.org/officeDocument/2006/relationships/slideLayout" Target="../slideLayouts/slideLayout5.xml"/><Relationship Id="rId1" Type="http://schemas.openxmlformats.org/officeDocument/2006/relationships/tags" Target="../tags/tag2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8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image" Target="../media/image33.jpeg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.vml"/><Relationship Id="rId8" Type="http://schemas.openxmlformats.org/officeDocument/2006/relationships/slideLayout" Target="../slideLayouts/slideLayout5.xml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37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image" Target="../media/image43.png"/><Relationship Id="rId6" Type="http://schemas.openxmlformats.org/officeDocument/2006/relationships/tags" Target="../tags/tag29.xml"/><Relationship Id="rId5" Type="http://schemas.microsoft.com/office/2007/relationships/media" Target="../media/media2.mp4"/><Relationship Id="rId4" Type="http://schemas.openxmlformats.org/officeDocument/2006/relationships/video" Target="../media/media2.mp4"/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Relationship Id="rId3" Type="http://schemas.openxmlformats.org/officeDocument/2006/relationships/image" Target="../media/image44.emf"/><Relationship Id="rId2" Type="http://schemas.openxmlformats.org/officeDocument/2006/relationships/package" Target="../embeddings/Document1.docx"/><Relationship Id="rId1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6.jpeg"/><Relationship Id="rId8" Type="http://schemas.openxmlformats.org/officeDocument/2006/relationships/image" Target="../media/image65.jpeg"/><Relationship Id="rId7" Type="http://schemas.openxmlformats.org/officeDocument/2006/relationships/image" Target="../media/image64.jpeg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68.jpeg"/><Relationship Id="rId10" Type="http://schemas.openxmlformats.org/officeDocument/2006/relationships/image" Target="../media/image67.jpeg"/><Relationship Id="rId1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1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76.png"/><Relationship Id="rId7" Type="http://schemas.openxmlformats.org/officeDocument/2006/relationships/image" Target="../media/image75.png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80.png"/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87.jpeg"/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image" Target="../media/image8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矩形 134"/>
          <p:cNvSpPr/>
          <p:nvPr/>
        </p:nvSpPr>
        <p:spPr>
          <a:xfrm>
            <a:off x="-19050" y="4047490"/>
            <a:ext cx="12186920" cy="2813685"/>
          </a:xfrm>
          <a:prstGeom prst="rect">
            <a:avLst/>
          </a:prstGeom>
          <a:solidFill>
            <a:srgbClr val="1E75BC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n>
                <a:solidFill>
                  <a:srgbClr val="070E60"/>
                </a:solidFill>
              </a:ln>
            </a:endParaRPr>
          </a:p>
        </p:txBody>
      </p:sp>
      <p:sp>
        <p:nvSpPr>
          <p:cNvPr id="143" name="椭圆 142"/>
          <p:cNvSpPr/>
          <p:nvPr/>
        </p:nvSpPr>
        <p:spPr>
          <a:xfrm>
            <a:off x="8295578" y="2760262"/>
            <a:ext cx="285207" cy="28520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pitchFamily="34" charset="-122"/>
            </a:endParaRPr>
          </a:p>
        </p:txBody>
      </p:sp>
      <p:sp>
        <p:nvSpPr>
          <p:cNvPr id="144" name="椭圆 143"/>
          <p:cNvSpPr/>
          <p:nvPr/>
        </p:nvSpPr>
        <p:spPr>
          <a:xfrm>
            <a:off x="3876392" y="2408821"/>
            <a:ext cx="351955" cy="3519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pitchFamily="34" charset="-122"/>
            </a:endParaRPr>
          </a:p>
        </p:txBody>
      </p:sp>
      <p:sp>
        <p:nvSpPr>
          <p:cNvPr id="145" name="椭圆 144"/>
          <p:cNvSpPr/>
          <p:nvPr/>
        </p:nvSpPr>
        <p:spPr>
          <a:xfrm>
            <a:off x="7973660" y="3358822"/>
            <a:ext cx="204059" cy="20405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pitchFamily="34" charset="-122"/>
            </a:endParaRPr>
          </a:p>
        </p:txBody>
      </p:sp>
      <p:grpSp>
        <p:nvGrpSpPr>
          <p:cNvPr id="146" name="组合 145"/>
          <p:cNvGrpSpPr/>
          <p:nvPr/>
        </p:nvGrpSpPr>
        <p:grpSpPr>
          <a:xfrm>
            <a:off x="2845422" y="2714977"/>
            <a:ext cx="345954" cy="345954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47" name="同心圆 1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3749475" y="3286979"/>
            <a:ext cx="234512" cy="23451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50" name="同心圆 1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1" name="椭圆 15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8799060" y="3498571"/>
            <a:ext cx="234512" cy="23451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53" name="同心圆 15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4" name="椭圆 15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131" name="Picture 2" descr="C:\Users\Administrator\Desktop\微立体创业计划\00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787" y="1180017"/>
            <a:ext cx="2774499" cy="277412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066" y="969703"/>
            <a:ext cx="3145831" cy="3145406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8" name="组合 137"/>
          <p:cNvGrpSpPr/>
          <p:nvPr/>
        </p:nvGrpSpPr>
        <p:grpSpPr>
          <a:xfrm>
            <a:off x="462915" y="5591175"/>
            <a:ext cx="11279505" cy="118110"/>
            <a:chOff x="2054384" y="3643262"/>
            <a:chExt cx="4942263" cy="46281"/>
          </a:xfrm>
        </p:grpSpPr>
        <p:grpSp>
          <p:nvGrpSpPr>
            <p:cNvPr id="139" name="组合 138"/>
            <p:cNvGrpSpPr/>
            <p:nvPr/>
          </p:nvGrpSpPr>
          <p:grpSpPr>
            <a:xfrm>
              <a:off x="2054384" y="3643262"/>
              <a:ext cx="4919404" cy="45719"/>
              <a:chOff x="2010494" y="4118060"/>
              <a:chExt cx="4919404" cy="45719"/>
            </a:xfrm>
          </p:grpSpPr>
          <p:cxnSp>
            <p:nvCxnSpPr>
              <p:cNvPr id="141" name="直接连接符 140"/>
              <p:cNvCxnSpPr/>
              <p:nvPr/>
            </p:nvCxnSpPr>
            <p:spPr>
              <a:xfrm>
                <a:off x="2033354" y="4140342"/>
                <a:ext cx="48965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椭圆 141"/>
              <p:cNvSpPr/>
              <p:nvPr/>
            </p:nvSpPr>
            <p:spPr>
              <a:xfrm>
                <a:off x="2010494" y="411806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0" name="椭圆 139"/>
            <p:cNvSpPr/>
            <p:nvPr/>
          </p:nvSpPr>
          <p:spPr>
            <a:xfrm>
              <a:off x="6950928" y="3643824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pic>
        <p:nvPicPr>
          <p:cNvPr id="3" name="图片 2" descr="C:/Users/Lenovo/Desktop/1fc4e4a369374773885058a2f54b877.jpg1fc4e4a369374773885058a2f54b877"/>
          <p:cNvPicPr>
            <a:picLocks noChangeAspect="1"/>
          </p:cNvPicPr>
          <p:nvPr/>
        </p:nvPicPr>
        <p:blipFill>
          <a:blip r:embed="rId4"/>
          <a:srcRect t="9550" b="9550"/>
          <a:stretch>
            <a:fillRect/>
          </a:stretch>
        </p:blipFill>
        <p:spPr>
          <a:xfrm>
            <a:off x="5424805" y="1797685"/>
            <a:ext cx="1839595" cy="1489075"/>
          </a:xfrm>
          <a:prstGeom prst="rect">
            <a:avLst/>
          </a:prstGeom>
        </p:spPr>
      </p:pic>
      <p:sp>
        <p:nvSpPr>
          <p:cNvPr id="16388" name="矩形 15"/>
          <p:cNvSpPr/>
          <p:nvPr/>
        </p:nvSpPr>
        <p:spPr>
          <a:xfrm>
            <a:off x="4493895" y="6231255"/>
            <a:ext cx="321754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zh-CN" sz="2400" b="1" dirty="0">
                <a:solidFill>
                  <a:schemeClr val="bg1"/>
                </a:solidFill>
                <a:latin typeface="方正小标宋_GBK" panose="02000000000000000000" pitchFamily="65" charset="-122"/>
                <a:ea typeface="方正小标宋_GBK" panose="02000000000000000000" pitchFamily="65" charset="-122"/>
              </a:rPr>
              <a:t>二〇二四年十一月</a:t>
            </a:r>
            <a:endParaRPr lang="zh-CN" altLang="zh-CN" sz="2400" b="1" dirty="0">
              <a:solidFill>
                <a:schemeClr val="bg1"/>
              </a:solidFill>
              <a:latin typeface="方正小标宋_GBK" panose="02000000000000000000" pitchFamily="65" charset="-122"/>
              <a:ea typeface="方正小标宋_GBK" panose="02000000000000000000" pitchFamily="65" charset="-122"/>
            </a:endParaRPr>
          </a:p>
        </p:txBody>
      </p:sp>
      <p:sp>
        <p:nvSpPr>
          <p:cNvPr id="3077" name="TextBox 14"/>
          <p:cNvSpPr txBox="1"/>
          <p:nvPr/>
        </p:nvSpPr>
        <p:spPr>
          <a:xfrm>
            <a:off x="1091565" y="5034915"/>
            <a:ext cx="980186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R="0" algn="ctr" defTabSz="914400"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寒冷地区异形曲面索塔冬施关键技术研究</a:t>
            </a:r>
            <a:endParaRPr kumimoji="0" lang="zh-CN" altLang="en-US" sz="3600" b="1" kern="1200" cap="none" spc="0" normalizeH="0" baseline="0" noProof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387" name="矩形 15"/>
          <p:cNvSpPr/>
          <p:nvPr/>
        </p:nvSpPr>
        <p:spPr>
          <a:xfrm>
            <a:off x="-6985" y="4283075"/>
            <a:ext cx="1216215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>
              <a:buClrTx/>
              <a:buSzTx/>
              <a:buFontTx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2024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石家庄市企业职工科技创新创效竞赛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" name="矩形 15"/>
          <p:cNvSpPr/>
          <p:nvPr/>
        </p:nvSpPr>
        <p:spPr>
          <a:xfrm>
            <a:off x="4493895" y="5709285"/>
            <a:ext cx="321754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zh-CN" sz="2400" b="1" dirty="0">
                <a:solidFill>
                  <a:schemeClr val="bg1"/>
                </a:solidFill>
                <a:latin typeface="方正小标宋_GBK" panose="02000000000000000000" pitchFamily="65" charset="-122"/>
                <a:ea typeface="方正小标宋_GBK" panose="02000000000000000000" pitchFamily="65" charset="-122"/>
              </a:rPr>
              <a:t>汇报人：徐可欣</a:t>
            </a:r>
            <a:endParaRPr lang="zh-CN" altLang="zh-CN" sz="2400" b="1" dirty="0">
              <a:solidFill>
                <a:schemeClr val="bg1"/>
              </a:solidFill>
              <a:latin typeface="方正小标宋_GBK" panose="02000000000000000000" pitchFamily="65" charset="-122"/>
              <a:ea typeface="方正小标宋_GBK" panose="02000000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6" presetClass="entr" presetSubtype="37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37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37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37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bldLvl="0" animBg="1"/>
      <p:bldP spid="143" grpId="0" bldLvl="0" animBg="1"/>
      <p:bldP spid="144" grpId="0" bldLvl="0" animBg="1"/>
      <p:bldP spid="145" grpId="0" bldLvl="0" animBg="1"/>
      <p:bldP spid="16387" grpId="0"/>
      <p:bldP spid="3077" grpId="0"/>
      <p:bldP spid="16388" grpId="0"/>
      <p:bldP spid="16387" grpId="1"/>
      <p:bldP spid="3077" grpId="1"/>
      <p:bldP spid="16388" grpId="1"/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4" name="直接连接符 3"/>
          <p:cNvCxnSpPr/>
          <p:nvPr/>
        </p:nvCxnSpPr>
        <p:spPr>
          <a:xfrm flipV="1">
            <a:off x="2436814" y="113666"/>
            <a:ext cx="0" cy="633730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2" name="TextBox 4"/>
          <p:cNvSpPr txBox="1"/>
          <p:nvPr/>
        </p:nvSpPr>
        <p:spPr>
          <a:xfrm>
            <a:off x="988801" y="4171951"/>
            <a:ext cx="1204383" cy="65659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p>
            <a:r>
              <a:rPr lang="zh-CN" altLang="zh-CN" sz="42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zh-CN" sz="42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843" name="组合 5"/>
          <p:cNvGrpSpPr/>
          <p:nvPr/>
        </p:nvGrpSpPr>
        <p:grpSpPr>
          <a:xfrm>
            <a:off x="696702" y="2226733"/>
            <a:ext cx="1595967" cy="1595967"/>
            <a:chOff x="1068965" y="491752"/>
            <a:chExt cx="1197175" cy="1197175"/>
          </a:xfrm>
        </p:grpSpPr>
        <p:grpSp>
          <p:nvGrpSpPr>
            <p:cNvPr id="7" name="组合 6"/>
            <p:cNvGrpSpPr/>
            <p:nvPr/>
          </p:nvGrpSpPr>
          <p:grpSpPr>
            <a:xfrm>
              <a:off x="1068965" y="491752"/>
              <a:ext cx="1197175" cy="11971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" name="同心圆 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8" name="KSO_Shape"/>
            <p:cNvSpPr/>
            <p:nvPr/>
          </p:nvSpPr>
          <p:spPr bwMode="auto">
            <a:xfrm>
              <a:off x="1288077" y="829946"/>
              <a:ext cx="758952" cy="520787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5858" name="组合 28"/>
          <p:cNvGrpSpPr/>
          <p:nvPr>
            <p:custDataLst>
              <p:tags r:id="rId1"/>
            </p:custDataLst>
          </p:nvPr>
        </p:nvGrpSpPr>
        <p:grpSpPr>
          <a:xfrm>
            <a:off x="3531235" y="1239520"/>
            <a:ext cx="5507355" cy="699135"/>
            <a:chOff x="1392238" y="2538425"/>
            <a:chExt cx="5155495" cy="619820"/>
          </a:xfrm>
        </p:grpSpPr>
        <p:sp>
          <p:nvSpPr>
            <p:cNvPr id="83" name="矩形 3"/>
            <p:cNvSpPr/>
            <p:nvPr>
              <p:custDataLst>
                <p:tags r:id="rId2"/>
              </p:custDataLst>
            </p:nvPr>
          </p:nvSpPr>
          <p:spPr bwMode="auto">
            <a:xfrm>
              <a:off x="1392238" y="2583594"/>
              <a:ext cx="5155495" cy="572141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65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5860" name="组合 30"/>
            <p:cNvGrpSpPr/>
            <p:nvPr/>
          </p:nvGrpSpPr>
          <p:grpSpPr>
            <a:xfrm>
              <a:off x="1392238" y="2538425"/>
              <a:ext cx="571695" cy="619820"/>
              <a:chOff x="1392238" y="2538425"/>
              <a:chExt cx="571695" cy="619820"/>
            </a:xfrm>
          </p:grpSpPr>
          <p:sp>
            <p:nvSpPr>
              <p:cNvPr id="84" name="矩形 83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1392238" y="2538425"/>
                <a:ext cx="571695" cy="619820"/>
              </a:xfrm>
              <a:prstGeom prst="rect">
                <a:avLst/>
              </a:prstGeom>
              <a:gradFill>
                <a:gsLst>
                  <a:gs pos="0">
                    <a:srgbClr val="FF0000"/>
                  </a:gs>
                  <a:gs pos="75000">
                    <a:srgbClr val="C00000"/>
                  </a:gs>
                </a:gsLst>
                <a:lin ang="3000000" scaled="0"/>
              </a:gradFill>
              <a:ln w="12700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defRPr/>
                </a:pPr>
                <a:endParaRPr kumimoji="0" lang="zh-CN" altLang="en-US" sz="2665" b="1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5862" name="TextBox 22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488045" y="2591374"/>
                <a:ext cx="366595" cy="5173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r>
                  <a:rPr lang="en-US" altLang="zh-CN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863" name="TextBox 27"/>
            <p:cNvSpPr txBox="1"/>
            <p:nvPr>
              <p:custDataLst>
                <p:tags r:id="rId5"/>
              </p:custDataLst>
            </p:nvPr>
          </p:nvSpPr>
          <p:spPr>
            <a:xfrm>
              <a:off x="2010605" y="2652706"/>
              <a:ext cx="4537128" cy="40814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>
                <a:spcAft>
                  <a:spcPct val="35000"/>
                </a:spcAft>
              </a:pP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立项背景及项目来源</a:t>
              </a:r>
              <a:endPara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" name="组合 28"/>
          <p:cNvGrpSpPr/>
          <p:nvPr>
            <p:custDataLst>
              <p:tags r:id="rId6"/>
            </p:custDataLst>
          </p:nvPr>
        </p:nvGrpSpPr>
        <p:grpSpPr>
          <a:xfrm>
            <a:off x="3531235" y="2501265"/>
            <a:ext cx="5507355" cy="699135"/>
            <a:chOff x="1392238" y="2538425"/>
            <a:chExt cx="5155495" cy="619820"/>
          </a:xfrm>
        </p:grpSpPr>
        <p:sp>
          <p:nvSpPr>
            <p:cNvPr id="3" name="矩形 3"/>
            <p:cNvSpPr/>
            <p:nvPr>
              <p:custDataLst>
                <p:tags r:id="rId7"/>
              </p:custDataLst>
            </p:nvPr>
          </p:nvSpPr>
          <p:spPr bwMode="auto">
            <a:xfrm>
              <a:off x="1392238" y="2583594"/>
              <a:ext cx="5155495" cy="572141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65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5" name="组合 30"/>
            <p:cNvGrpSpPr/>
            <p:nvPr/>
          </p:nvGrpSpPr>
          <p:grpSpPr>
            <a:xfrm>
              <a:off x="1392238" y="2538425"/>
              <a:ext cx="571695" cy="619820"/>
              <a:chOff x="1392238" y="2538425"/>
              <a:chExt cx="571695" cy="619820"/>
            </a:xfrm>
          </p:grpSpPr>
          <p:sp>
            <p:nvSpPr>
              <p:cNvPr id="6" name="矩形 5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1392238" y="2538425"/>
                <a:ext cx="571695" cy="619820"/>
              </a:xfrm>
              <a:prstGeom prst="rect">
                <a:avLst/>
              </a:prstGeom>
              <a:gradFill>
                <a:gsLst>
                  <a:gs pos="0">
                    <a:srgbClr val="FF0000"/>
                  </a:gs>
                  <a:gs pos="75000">
                    <a:srgbClr val="C00000"/>
                  </a:gs>
                </a:gsLst>
                <a:lin ang="3000000" scaled="0"/>
              </a:gradFill>
              <a:ln w="12700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defRPr/>
                </a:pPr>
                <a:endParaRPr kumimoji="0" lang="zh-CN" altLang="en-US" sz="2665" b="1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" name="TextBox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488045" y="2591374"/>
                <a:ext cx="366595" cy="5173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r>
                  <a:rPr lang="en-US" altLang="zh-CN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TextBox 27"/>
            <p:cNvSpPr txBox="1"/>
            <p:nvPr>
              <p:custDataLst>
                <p:tags r:id="rId10"/>
              </p:custDataLst>
            </p:nvPr>
          </p:nvSpPr>
          <p:spPr>
            <a:xfrm>
              <a:off x="2010605" y="2652706"/>
              <a:ext cx="4537128" cy="40814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>
                <a:spcAft>
                  <a:spcPct val="35000"/>
                </a:spcAft>
              </a:pP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研发内容和创新点</a:t>
              </a:r>
              <a:endPara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7" name="组合 28"/>
          <p:cNvGrpSpPr/>
          <p:nvPr>
            <p:custDataLst>
              <p:tags r:id="rId11"/>
            </p:custDataLst>
          </p:nvPr>
        </p:nvGrpSpPr>
        <p:grpSpPr>
          <a:xfrm>
            <a:off x="3531235" y="3707130"/>
            <a:ext cx="5507355" cy="699135"/>
            <a:chOff x="1392238" y="2538425"/>
            <a:chExt cx="5155495" cy="619820"/>
          </a:xfrm>
        </p:grpSpPr>
        <p:sp>
          <p:nvSpPr>
            <p:cNvPr id="38" name="矩形 3"/>
            <p:cNvSpPr/>
            <p:nvPr>
              <p:custDataLst>
                <p:tags r:id="rId12"/>
              </p:custDataLst>
            </p:nvPr>
          </p:nvSpPr>
          <p:spPr bwMode="auto">
            <a:xfrm>
              <a:off x="1392238" y="2583594"/>
              <a:ext cx="5155495" cy="572141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65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9" name="组合 30"/>
            <p:cNvGrpSpPr/>
            <p:nvPr/>
          </p:nvGrpSpPr>
          <p:grpSpPr>
            <a:xfrm>
              <a:off x="1392238" y="2538425"/>
              <a:ext cx="571695" cy="619820"/>
              <a:chOff x="1392238" y="2538425"/>
              <a:chExt cx="571695" cy="619820"/>
            </a:xfrm>
          </p:grpSpPr>
          <p:sp>
            <p:nvSpPr>
              <p:cNvPr id="40" name="矩形 39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1392238" y="2538425"/>
                <a:ext cx="571695" cy="619820"/>
              </a:xfrm>
              <a:prstGeom prst="rect">
                <a:avLst/>
              </a:prstGeom>
              <a:gradFill>
                <a:gsLst>
                  <a:gs pos="0">
                    <a:srgbClr val="FF0000"/>
                  </a:gs>
                  <a:gs pos="75000">
                    <a:srgbClr val="C00000"/>
                  </a:gs>
                </a:gsLst>
                <a:lin ang="3000000" scaled="0"/>
              </a:gradFill>
              <a:ln w="12700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defRPr/>
                </a:pPr>
                <a:endParaRPr kumimoji="0" lang="zh-CN" altLang="en-US" sz="2665" b="1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" name="TextBox 22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488045" y="2591374"/>
                <a:ext cx="366595" cy="5173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r>
                  <a:rPr lang="en-US" altLang="zh-CN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TextBox 27"/>
            <p:cNvSpPr txBox="1"/>
            <p:nvPr>
              <p:custDataLst>
                <p:tags r:id="rId15"/>
              </p:custDataLst>
            </p:nvPr>
          </p:nvSpPr>
          <p:spPr>
            <a:xfrm>
              <a:off x="2010605" y="2652706"/>
              <a:ext cx="4537128" cy="40814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>
                <a:spcAft>
                  <a:spcPct val="35000"/>
                </a:spcAft>
              </a:pP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推广应用与经济社会效益</a:t>
              </a:r>
              <a:endPara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3" name="组合 28"/>
          <p:cNvGrpSpPr/>
          <p:nvPr>
            <p:custDataLst>
              <p:tags r:id="rId16"/>
            </p:custDataLst>
          </p:nvPr>
        </p:nvGrpSpPr>
        <p:grpSpPr>
          <a:xfrm>
            <a:off x="3531235" y="4890770"/>
            <a:ext cx="5507355" cy="958850"/>
            <a:chOff x="1392238" y="2538425"/>
            <a:chExt cx="5155495" cy="850071"/>
          </a:xfrm>
        </p:grpSpPr>
        <p:sp>
          <p:nvSpPr>
            <p:cNvPr id="44" name="矩形 3"/>
            <p:cNvSpPr/>
            <p:nvPr>
              <p:custDataLst>
                <p:tags r:id="rId17"/>
              </p:custDataLst>
            </p:nvPr>
          </p:nvSpPr>
          <p:spPr bwMode="auto">
            <a:xfrm>
              <a:off x="1392238" y="2583594"/>
              <a:ext cx="5155495" cy="572141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65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45" name="组合 30"/>
            <p:cNvGrpSpPr/>
            <p:nvPr/>
          </p:nvGrpSpPr>
          <p:grpSpPr>
            <a:xfrm>
              <a:off x="1392238" y="2538425"/>
              <a:ext cx="571695" cy="619820"/>
              <a:chOff x="1392238" y="2538425"/>
              <a:chExt cx="571695" cy="619820"/>
            </a:xfrm>
          </p:grpSpPr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1392238" y="2538425"/>
                <a:ext cx="571695" cy="619820"/>
              </a:xfrm>
              <a:prstGeom prst="rect">
                <a:avLst/>
              </a:prstGeom>
              <a:gradFill>
                <a:gsLst>
                  <a:gs pos="0">
                    <a:srgbClr val="FF0000"/>
                  </a:gs>
                  <a:gs pos="75000">
                    <a:srgbClr val="C00000"/>
                  </a:gs>
                </a:gsLst>
                <a:lin ang="3000000" scaled="0"/>
              </a:gradFill>
              <a:ln w="12700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defRPr/>
                </a:pPr>
                <a:endParaRPr kumimoji="0" lang="zh-CN" altLang="en-US" sz="2665" b="1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TextBox 22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1488045" y="2591374"/>
                <a:ext cx="366595" cy="5173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r>
                  <a:rPr lang="en-US" altLang="zh-CN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TextBox 27"/>
            <p:cNvSpPr txBox="1"/>
            <p:nvPr>
              <p:custDataLst>
                <p:tags r:id="rId20"/>
              </p:custDataLst>
            </p:nvPr>
          </p:nvSpPr>
          <p:spPr>
            <a:xfrm>
              <a:off x="2010605" y="2652706"/>
              <a:ext cx="4537128" cy="7357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1" hangingPunct="1"/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取得的主要成果</a:t>
              </a:r>
              <a:endPara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eaLnBrk="1" hangingPunct="1"/>
              <a:endPara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" name="TextBox 93"/>
          <p:cNvSpPr txBox="1"/>
          <p:nvPr/>
        </p:nvSpPr>
        <p:spPr>
          <a:xfrm>
            <a:off x="5203720" y="1053677"/>
            <a:ext cx="4800600" cy="6661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algn="l" defTabSz="914400">
              <a:buClrTx/>
              <a:buSzTx/>
              <a:buFontTx/>
              <a:defRPr/>
            </a:pPr>
            <a:r>
              <a:rPr kumimoji="0" lang="zh-CN" altLang="en-US" sz="3735" b="1" kern="1200" cap="none" spc="30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立项背景及项目来源</a:t>
            </a:r>
            <a:endParaRPr kumimoji="0" lang="zh-CN" altLang="en-US" sz="3735" b="1" kern="1200" cap="none" spc="300" normalizeH="0" baseline="0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58277" y="2675043"/>
            <a:ext cx="1551940" cy="1506220"/>
            <a:chOff x="2683251" y="1980687"/>
            <a:chExt cx="1301106" cy="1301106"/>
          </a:xfrm>
          <a:solidFill>
            <a:schemeClr val="accent2"/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45475" y="2166064"/>
              <a:ext cx="610235" cy="92975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4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Watford DB" pitchFamily="2" charset="0"/>
                  <a:ea typeface="造字工房劲黑（非商用）常规体" pitchFamily="50" charset="-122"/>
                  <a:cs typeface="+mn-cs"/>
                </a:rPr>
                <a:t>1</a:t>
              </a:r>
              <a:endParaRPr kumimoji="0" lang="zh-CN" altLang="en-US" sz="64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Watford DB" pitchFamily="2" charset="0"/>
                <a:ea typeface="造字工房劲黑（非商用）常规体" pitchFamily="50" charset="-122"/>
                <a:cs typeface="+mn-cs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3899218" y="810684"/>
            <a:ext cx="23284" cy="5236633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2970" y="1903730"/>
            <a:ext cx="6014085" cy="3759835"/>
          </a:xfrm>
          <a:prstGeom prst="rect">
            <a:avLst/>
          </a:prstGeom>
          <a:effectLst>
            <a:softEdge rad="254000"/>
          </a:effectLst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 dir="r"/>
      </p:transition>
    </mc:Choice>
    <mc:Fallback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文本框 14"/>
          <p:cNvSpPr txBox="1"/>
          <p:nvPr/>
        </p:nvSpPr>
        <p:spPr>
          <a:xfrm>
            <a:off x="88513" y="710565"/>
            <a:ext cx="269176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R="0" defTabSz="914400">
              <a:spcBef>
                <a:spcPts val="1000"/>
              </a:spcBef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1.1</a:t>
            </a:r>
            <a:r>
              <a:rPr lang="zh-CN" altLang="en-US" sz="2000" b="1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工程概况</a:t>
            </a:r>
            <a:endParaRPr kumimoji="0" lang="zh-CN" altLang="en-US" sz="2000" b="1" kern="1200" cap="none" spc="0" normalizeH="0" baseline="0" noProof="1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88265" y="1204595"/>
            <a:ext cx="12011025" cy="30511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noAutofit/>
          </a:bodyPr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</a:t>
            </a:r>
            <a:r>
              <a:rPr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学府路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东延</a:t>
            </a:r>
            <a:r>
              <a:rPr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跨太平河桥梁工程</a:t>
            </a:r>
            <a:r>
              <a:rPr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位于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石家庄市</a:t>
            </a:r>
            <a:r>
              <a:rPr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太平河片区中心</a:t>
            </a:r>
            <a:r>
              <a:rPr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r>
              <a:rPr 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2022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年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3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月进场施工，</a:t>
            </a:r>
            <a:r>
              <a:rPr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主桥桥梁全长300m，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为</a:t>
            </a:r>
            <a:r>
              <a:rPr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160m+140m</a:t>
            </a:r>
            <a:r>
              <a:rPr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独塔钢箱梁空间索面斜拉桥</a:t>
            </a:r>
            <a:r>
              <a:rPr 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。标准桥面宽46.1m，最大桥面宽57.5m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</a:t>
            </a:r>
            <a:r>
              <a:rPr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双向6车道加应急车道，两侧设非机动车道及人行道，道路等级规划为城市主干路，设计速度50km/h。</a:t>
            </a:r>
            <a:endParaRPr sz="14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主塔采用C55钢筋混凝土结构，</a:t>
            </a:r>
            <a:r>
              <a:rPr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异型索塔，锚固段设预应力钢筋砼加钢锚箱，</a:t>
            </a:r>
            <a:r>
              <a:rPr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横桥向呈人字形，从上至下分为塔冠、上塔柱、中塔柱、下塔柱、塔座五个部分。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主塔</a:t>
            </a:r>
            <a:r>
              <a:rPr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高度为102.749m，</a:t>
            </a:r>
            <a:r>
              <a:rPr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塔座高2m。索塔在桥面以上高度为88m，高跨比为0.64，塔底左右塔柱中心间距47.82m。塔冠横桥向宽6m，纵桥向长6.8m；在塔高55m处向下分叉成两个塔柱，桥塔结构中心线按曲率半径400.05m渐变到距塔座顶12m位置，塔座顶12m位置到塔座顶为直线，塔底横向宽7.5m，纵向长8.5m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endParaRPr 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主塔下塔柱采用翻模施工，中塔柱及上塔柱均采用</a:t>
            </a:r>
            <a:r>
              <a:rPr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HCB-100型</a:t>
            </a:r>
            <a:r>
              <a:rPr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液压自动爬模技术，</a:t>
            </a:r>
            <a:r>
              <a:rPr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现场配备两套液压自动爬模机，上下游塔柱</a:t>
            </a:r>
            <a:r>
              <a:rPr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对称施工</a:t>
            </a:r>
            <a:r>
              <a:rPr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。模板配置高度4.85m，下包100mm，上挑50mm以上，斜度不同竖直方向分层高度不同。</a:t>
            </a:r>
            <a:r>
              <a:rPr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塔柱施工共分24个节段浇筑</a:t>
            </a:r>
            <a:r>
              <a:rPr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，标准浇筑高度为4.5m</a:t>
            </a:r>
            <a:r>
              <a:rPr 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endParaRPr 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37795" y="4366260"/>
            <a:ext cx="12005945" cy="1858645"/>
            <a:chOff x="146" y="6830"/>
            <a:chExt cx="18907" cy="2927"/>
          </a:xfrm>
        </p:grpSpPr>
        <p:pic>
          <p:nvPicPr>
            <p:cNvPr id="6" name="图片 5" descr="C:/Users/zhaojinghui/Desktop/DJI_0990.JPGDJI_0990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46" y="6831"/>
              <a:ext cx="4721" cy="2899"/>
            </a:xfrm>
            <a:prstGeom prst="rect">
              <a:avLst/>
            </a:prstGeom>
          </p:spPr>
        </p:pic>
        <p:pic>
          <p:nvPicPr>
            <p:cNvPr id="8" name="图片 7" descr="DJI_099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88" y="6830"/>
              <a:ext cx="4823" cy="2900"/>
            </a:xfrm>
            <a:prstGeom prst="rect">
              <a:avLst/>
            </a:prstGeom>
          </p:spPr>
        </p:pic>
        <p:pic>
          <p:nvPicPr>
            <p:cNvPr id="9" name="图片 8" descr="C:/Users/zhaojinghui/Desktop/IMG_20230531_194437.jpgIMG_20230531_194437"/>
            <p:cNvPicPr>
              <a:picLocks noChangeAspect="1"/>
            </p:cNvPicPr>
            <p:nvPr/>
          </p:nvPicPr>
          <p:blipFill>
            <a:blip r:embed="rId3"/>
            <a:srcRect t="8243" b="8243"/>
            <a:stretch>
              <a:fillRect/>
            </a:stretch>
          </p:blipFill>
          <p:spPr>
            <a:xfrm>
              <a:off x="9711" y="6857"/>
              <a:ext cx="4636" cy="287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47" y="6857"/>
              <a:ext cx="4707" cy="29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文本框 14"/>
          <p:cNvSpPr txBox="1"/>
          <p:nvPr/>
        </p:nvSpPr>
        <p:spPr>
          <a:xfrm>
            <a:off x="88513" y="710565"/>
            <a:ext cx="269176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R="0" defTabSz="914400">
              <a:spcBef>
                <a:spcPts val="1000"/>
              </a:spcBef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1.2</a:t>
            </a:r>
            <a:r>
              <a:rPr lang="zh-CN" altLang="en-US" sz="2000" b="1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研究背景及意义</a:t>
            </a:r>
            <a:endParaRPr kumimoji="0" lang="zh-CN" altLang="en-US" sz="2000" b="1" kern="1200" cap="none" spc="0" normalizeH="0" baseline="0" noProof="1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125730" y="1109345"/>
            <a:ext cx="11966575" cy="27622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noAutofit/>
          </a:bodyPr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</a:t>
            </a:r>
            <a:r>
              <a:rPr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根据石家庄市市委、市政府规划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</a:t>
            </a:r>
            <a:r>
              <a:rPr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提出以国际化视野高标准规划建设太平河城市片区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。本工程作为片区开发的先导，工期紧、任务重，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有效工期仅14个月，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而且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塔身为异形曲面结构，受结构线型限制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节段划分不易过长，</a:t>
            </a:r>
            <a:r>
              <a:rPr 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施工周期长，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主塔上塔柱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冬期施工不可避免。</a:t>
            </a:r>
            <a:endParaRPr 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传统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冬期混凝土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养护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主要依靠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搭设保温棚，在保温棚内实施加热等措施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，保温棚材料一般为彩钢板或阻燃夹芯板，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但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该方法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应用于本项目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安全风险较大，包封材料易脱落，增加架体风荷载，同时密封效果差。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因此无论在施工方案选择，原材料制备以及养护方法等，都需要有别于传统施工的一些特殊措施，如不能采取合理的冬期施工措施，将会导致冻融现象的发生，降低混凝土的强度，并对混凝土后期的安全性和耐久性造成巨大的损害</a:t>
            </a:r>
            <a:r>
              <a:rPr 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。经调查，目前无成熟经验可借鉴。</a:t>
            </a:r>
            <a:endParaRPr 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为确保工程质量和如期完工，城投集团成立了以孙泉勇创新工作室为牵头的课题研发小组，和总承包单位中铁二十局集团有限公司合作开展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“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寒冷地区异形曲面索塔冬施关键技术研究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课题。</a:t>
            </a:r>
            <a:endParaRPr kumimoji="0" lang="zh-CN" altLang="en-US" sz="1400" b="1" kern="1200" cap="none" spc="0" normalizeH="0" baseline="0" noProof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2" name="图片 1" descr="C:/Users/zhaojinghui/Desktop/无标题.png无标题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230" b="2230"/>
          <a:stretch>
            <a:fillRect/>
          </a:stretch>
        </p:blipFill>
        <p:spPr>
          <a:xfrm>
            <a:off x="184785" y="4030980"/>
            <a:ext cx="2903855" cy="2236470"/>
          </a:xfrm>
          <a:prstGeom prst="rect">
            <a:avLst/>
          </a:prstGeom>
        </p:spPr>
      </p:pic>
      <p:pic>
        <p:nvPicPr>
          <p:cNvPr id="8" name="图片 7" descr="DJI_00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88640" y="4030345"/>
            <a:ext cx="3153410" cy="2236470"/>
          </a:xfrm>
          <a:prstGeom prst="rect">
            <a:avLst/>
          </a:prstGeom>
        </p:spPr>
      </p:pic>
      <p:pic>
        <p:nvPicPr>
          <p:cNvPr id="3" name="WeChat_20230119135048">
            <a:hlinkClick r:id="" action="ppaction://media"/>
          </p:cNvPr>
          <p:cNvPicPr/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242050" y="4030345"/>
            <a:ext cx="2990850" cy="2236470"/>
          </a:xfrm>
          <a:prstGeom prst="rect">
            <a:avLst/>
          </a:prstGeom>
        </p:spPr>
      </p:pic>
      <p:pic>
        <p:nvPicPr>
          <p:cNvPr id="4" name="图片 3" descr="微信图片_2024111818150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32900" y="4030980"/>
            <a:ext cx="2859405" cy="22358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9" dur="indefinite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10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" name="TextBox 93"/>
          <p:cNvSpPr txBox="1"/>
          <p:nvPr/>
        </p:nvSpPr>
        <p:spPr>
          <a:xfrm>
            <a:off x="5733310" y="1053677"/>
            <a:ext cx="3972560" cy="6648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eaLnBrk="1" hangingPunct="1"/>
            <a:r>
              <a:rPr lang="zh-CN" altLang="en-US" sz="37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研发内容和创新点</a:t>
            </a:r>
            <a:endParaRPr kumimoji="0" lang="zh-CN" altLang="en-US" sz="3735" b="1" kern="1200" cap="none" spc="300" normalizeH="0" baseline="0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58277" y="2675043"/>
            <a:ext cx="1551940" cy="1506220"/>
            <a:chOff x="2683251" y="1980687"/>
            <a:chExt cx="1301106" cy="1301106"/>
          </a:xfrm>
          <a:solidFill>
            <a:schemeClr val="accent2"/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45475" y="2166064"/>
              <a:ext cx="610235" cy="92975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4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Watford DB" pitchFamily="2" charset="0"/>
                  <a:ea typeface="造字工房劲黑（非商用）常规体" pitchFamily="50" charset="-122"/>
                  <a:cs typeface="+mn-cs"/>
                </a:rPr>
                <a:t>2</a:t>
              </a:r>
              <a:endParaRPr kumimoji="0" lang="zh-CN" altLang="en-US" sz="64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Watford DB" pitchFamily="2" charset="0"/>
                <a:ea typeface="造字工房劲黑（非商用）常规体" pitchFamily="50" charset="-122"/>
                <a:cs typeface="+mn-cs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3899218" y="810684"/>
            <a:ext cx="23284" cy="5236633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2970" y="1903730"/>
            <a:ext cx="6014085" cy="3759835"/>
          </a:xfrm>
          <a:prstGeom prst="rect">
            <a:avLst/>
          </a:prstGeom>
          <a:effectLst>
            <a:softEdge rad="254000"/>
          </a:effectLst>
        </p:spPr>
      </p:pic>
    </p:spTree>
    <p:custDataLst>
      <p:tags r:id="rId2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TextBox 16"/>
          <p:cNvSpPr txBox="1"/>
          <p:nvPr/>
        </p:nvSpPr>
        <p:spPr>
          <a:xfrm>
            <a:off x="400050" y="1560195"/>
            <a:ext cx="3393440" cy="465899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noAutofit/>
          </a:bodyPr>
          <a:p>
            <a:pPr indent="457200" algn="l">
              <a:lnSpc>
                <a:spcPct val="120000"/>
              </a:lnSpc>
              <a:extLst>
                <a:ext uri="{35155182-B16C-46BC-9424-99874614C6A1}">
                  <wpsdc:indentchars xmlns:wpsdc="http://www.wps.cn/officeDocument/2017/drawingmlCustomData" val="200" checksum="59296752"/>
                </a:ext>
              </a:extLst>
            </a:pPr>
            <a:r>
              <a:rPr lang="zh-CN" altLang="en-US" sz="1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采用自控温电伴热带与A级阻燃保温材料相结合</a:t>
            </a: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altLang="en-US" sz="1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组成</a:t>
            </a: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异形曲面索塔混凝土</a:t>
            </a:r>
            <a:r>
              <a:rPr lang="zh-CN" altLang="en-US" sz="1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外保温体</a:t>
            </a: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，内箱室采用微型智能锅炉蒸汽养生，同时</a:t>
            </a:r>
            <a:r>
              <a:rPr lang="zh-CN" altLang="en-US" sz="1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在索塔内部及保温体内部安装测温装置</a:t>
            </a: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，对混凝土内部温度及表面温度</a:t>
            </a:r>
            <a:r>
              <a:rPr lang="zh-CN" altLang="en-US" sz="1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实时采集，无线传输并自动控制</a:t>
            </a: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altLang="en-US"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确保混凝土施工质量。</a:t>
            </a: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解决了寒冷地区索塔冬施难题，提高了异形曲面索塔施工的工效及安全性，降低冬施成本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65537" name="组合 10"/>
          <p:cNvGrpSpPr/>
          <p:nvPr/>
        </p:nvGrpSpPr>
        <p:grpSpPr>
          <a:xfrm>
            <a:off x="323850" y="626110"/>
            <a:ext cx="7969250" cy="784225"/>
            <a:chOff x="428596" y="919154"/>
            <a:chExt cx="8215370" cy="938210"/>
          </a:xfrm>
        </p:grpSpPr>
        <p:pic>
          <p:nvPicPr>
            <p:cNvPr id="65538" name="Picture 11" descr="0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28596" y="919154"/>
              <a:ext cx="8215370" cy="93821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14" descr="2"/>
            <p:cNvSpPr>
              <a:spLocks noChangeArrowheads="1"/>
            </p:cNvSpPr>
            <p:nvPr/>
          </p:nvSpPr>
          <p:spPr bwMode="auto">
            <a:xfrm>
              <a:off x="793542" y="1188842"/>
              <a:ext cx="1315768" cy="477082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prstShdw prst="shdw17" dist="17961" dir="2700000">
                <a:srgbClr val="999999"/>
              </a:prstShdw>
            </a:effectLst>
          </p:spPr>
          <p:txBody>
            <a:bodyPr lIns="71755">
              <a:spAutoFit/>
            </a:bodyPr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sz="2000" b="1" i="0" u="none" strike="noStrike" kern="120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研发内容</a:t>
              </a:r>
              <a:endParaRPr kumimoji="0" lang="zh-CN" sz="20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32773" name="Rectangle 12" descr="2"/>
          <p:cNvSpPr/>
          <p:nvPr/>
        </p:nvSpPr>
        <p:spPr>
          <a:xfrm>
            <a:off x="2333487" y="788135"/>
            <a:ext cx="526663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999999"/>
            </a:prstShdw>
          </a:effectLst>
        </p:spPr>
        <p:txBody>
          <a:bodyPr lIns="71755" anchor="t" anchorCtr="0">
            <a:spAutoFit/>
          </a:bodyPr>
          <a:p>
            <a:pPr algn="l"/>
            <a:r>
              <a:rPr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异形曲面索塔冬期施工</a:t>
            </a:r>
            <a:r>
              <a:rPr 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关键</a:t>
            </a:r>
            <a:r>
              <a:rPr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技术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57980" y="1565910"/>
            <a:ext cx="7483475" cy="4291965"/>
            <a:chOff x="6548" y="2466"/>
            <a:chExt cx="11785" cy="6759"/>
          </a:xfrm>
        </p:grpSpPr>
        <p:pic>
          <p:nvPicPr>
            <p:cNvPr id="3" name="图片 2" descr="cb1419db3aab93d753c2938421d0dd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16" y="2466"/>
              <a:ext cx="3872" cy="3227"/>
            </a:xfrm>
            <a:prstGeom prst="rect">
              <a:avLst/>
            </a:prstGeom>
          </p:spPr>
        </p:pic>
        <p:pic>
          <p:nvPicPr>
            <p:cNvPr id="8" name="图片 7" descr="97279ff2f6a3a722288c597852cbb4c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05" y="5976"/>
              <a:ext cx="3872" cy="3222"/>
            </a:xfrm>
            <a:prstGeom prst="rect">
              <a:avLst/>
            </a:prstGeom>
          </p:spPr>
        </p:pic>
        <p:pic>
          <p:nvPicPr>
            <p:cNvPr id="9" name="图片 8" descr="c873e263a3a5287cd138330d3501c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461" y="2472"/>
              <a:ext cx="3872" cy="3222"/>
            </a:xfrm>
            <a:prstGeom prst="rect">
              <a:avLst/>
            </a:prstGeom>
          </p:spPr>
        </p:pic>
        <p:pic>
          <p:nvPicPr>
            <p:cNvPr id="4" name="图片 3" descr="TPH-20230112-9#墩主塔第14节段覆盖图片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05" y="2472"/>
              <a:ext cx="3872" cy="3222"/>
            </a:xfrm>
            <a:prstGeom prst="rect">
              <a:avLst/>
            </a:prstGeom>
          </p:spPr>
        </p:pic>
        <p:pic>
          <p:nvPicPr>
            <p:cNvPr id="13" name="图片 12" descr="TPH-20221129-9#墩主塔塔柱混凝土保温岩棉板温度测量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461" y="5976"/>
              <a:ext cx="3872" cy="3222"/>
            </a:xfrm>
            <a:prstGeom prst="rect">
              <a:avLst/>
            </a:prstGeom>
          </p:spPr>
        </p:pic>
        <p:pic>
          <p:nvPicPr>
            <p:cNvPr id="11" name="图片 10" descr="TPH-20221129-9#墩主塔塔柱混凝土保温温度控制箱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48" y="6003"/>
              <a:ext cx="3872" cy="322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TextBox 16"/>
          <p:cNvSpPr txBox="1"/>
          <p:nvPr/>
        </p:nvSpPr>
        <p:spPr>
          <a:xfrm>
            <a:off x="478790" y="1560195"/>
            <a:ext cx="11487150" cy="107385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spAutoFit/>
          </a:bodyPr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</a:t>
            </a:r>
            <a:r>
              <a:rPr 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r>
              <a:rPr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研发</a:t>
            </a:r>
            <a:r>
              <a:rPr 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采用</a:t>
            </a:r>
            <a:r>
              <a:rPr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了自控温电伴热带与玻璃棉板组合的外保温体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，提高电伴热带温度转化效率，有利于提高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自动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温控系统对外模板温度的管控，提高混凝土施工质量。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5" name="图片 4" descr="微信图片_20230421213236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89250"/>
            <a:ext cx="3945890" cy="2961640"/>
          </a:xfrm>
          <a:prstGeom prst="rect">
            <a:avLst/>
          </a:prstGeom>
        </p:spPr>
      </p:pic>
      <p:grpSp>
        <p:nvGrpSpPr>
          <p:cNvPr id="65537" name="组合 10"/>
          <p:cNvGrpSpPr/>
          <p:nvPr/>
        </p:nvGrpSpPr>
        <p:grpSpPr>
          <a:xfrm>
            <a:off x="323850" y="626110"/>
            <a:ext cx="7969250" cy="784225"/>
            <a:chOff x="428596" y="919154"/>
            <a:chExt cx="8215370" cy="938210"/>
          </a:xfrm>
        </p:grpSpPr>
        <p:pic>
          <p:nvPicPr>
            <p:cNvPr id="65538" name="Picture 11" descr="0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596" y="919154"/>
              <a:ext cx="8215370" cy="93821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14" descr="2"/>
            <p:cNvSpPr>
              <a:spLocks noChangeArrowheads="1"/>
            </p:cNvSpPr>
            <p:nvPr/>
          </p:nvSpPr>
          <p:spPr bwMode="auto">
            <a:xfrm>
              <a:off x="793542" y="1188842"/>
              <a:ext cx="1315768" cy="477082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prstShdw prst="shdw17" dist="17961" dir="2700000">
                <a:srgbClr val="999999"/>
              </a:prstShdw>
            </a:effectLst>
          </p:spPr>
          <p:txBody>
            <a:bodyPr lIns="71755">
              <a:spAutoFit/>
            </a:bodyPr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创新点</a:t>
              </a:r>
              <a:r>
                <a:rPr kumimoji="0" lang="en-US" altLang="zh-CN" sz="2000" b="1" i="0" u="none" strike="noStrike" kern="120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1</a:t>
              </a:r>
              <a:endPara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32773" name="Rectangle 12" descr="2"/>
          <p:cNvSpPr/>
          <p:nvPr/>
        </p:nvSpPr>
        <p:spPr>
          <a:xfrm>
            <a:off x="2333487" y="788135"/>
            <a:ext cx="526663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999999"/>
            </a:prstShdw>
          </a:effectLst>
        </p:spPr>
        <p:txBody>
          <a:bodyPr lIns="71755" anchor="t" anchorCtr="0">
            <a:spAutoFit/>
          </a:bodyPr>
          <a:p>
            <a:pPr eaLnBrk="0" hangingPunct="0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自加热外保温系统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285" y="2889250"/>
            <a:ext cx="4121150" cy="2949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2435" y="2885440"/>
            <a:ext cx="4140200" cy="2932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TextBox 16"/>
          <p:cNvSpPr txBox="1"/>
          <p:nvPr/>
        </p:nvSpPr>
        <p:spPr>
          <a:xfrm>
            <a:off x="106680" y="1909445"/>
            <a:ext cx="3041650" cy="43279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spAutoFit/>
          </a:bodyPr>
          <a:p>
            <a:pPr indent="266700" algn="just">
              <a:lnSpc>
                <a:spcPct val="120000"/>
              </a:lnSpc>
              <a:buFont typeface="Wingdings" panose="05000000000000000000" charset="0"/>
            </a:pP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r>
              <a:rPr 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 </a:t>
            </a:r>
            <a:r>
              <a:rPr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为确保玻璃棉板与电伴热带能够形成整体，与模板连接牢固，安装玻璃棉板保温材料前，采用塑料线卡将电伴热带固定于wisa板外表面，然后在wisa板表面与工字木间隙内镶嵌5cm+5cm玻璃棉板，最后采用薄钢片每间隔1m固定一处，与工字木固定牢固。每根电热带长度不得大于50m。</a:t>
            </a:r>
            <a:endParaRPr sz="18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65537" name="组合 10"/>
          <p:cNvGrpSpPr/>
          <p:nvPr/>
        </p:nvGrpSpPr>
        <p:grpSpPr>
          <a:xfrm>
            <a:off x="-208280" y="630555"/>
            <a:ext cx="7969250" cy="784225"/>
            <a:chOff x="397829" y="919154"/>
            <a:chExt cx="8215370" cy="938210"/>
          </a:xfrm>
        </p:grpSpPr>
        <p:pic>
          <p:nvPicPr>
            <p:cNvPr id="65538" name="Picture 11" descr="0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97829" y="919154"/>
              <a:ext cx="8215370" cy="93821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14" descr="2"/>
            <p:cNvSpPr>
              <a:spLocks noChangeArrowheads="1"/>
            </p:cNvSpPr>
            <p:nvPr/>
          </p:nvSpPr>
          <p:spPr bwMode="auto">
            <a:xfrm>
              <a:off x="516314" y="1186563"/>
              <a:ext cx="1860405" cy="477082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prstShdw prst="shdw17" dist="17961" dir="2700000">
                <a:srgbClr val="999999"/>
              </a:prstShdw>
            </a:effectLst>
          </p:spPr>
          <p:txBody>
            <a:bodyPr wrap="square" lIns="71755">
              <a:spAutoFit/>
            </a:bodyPr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sz="2000" b="1" i="0" u="none" strike="noStrike" kern="120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创新点</a:t>
              </a:r>
              <a:r>
                <a:rPr kumimoji="0" lang="en-US" altLang="zh-CN" sz="2000" b="1" i="0" u="none" strike="noStrike" kern="120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1</a:t>
              </a:r>
              <a:endPara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32773" name="Rectangle 12" descr="2"/>
          <p:cNvSpPr/>
          <p:nvPr/>
        </p:nvSpPr>
        <p:spPr>
          <a:xfrm>
            <a:off x="1907540" y="822960"/>
            <a:ext cx="4979670" cy="398780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999999"/>
            </a:prstShdw>
          </a:effectLst>
        </p:spPr>
        <p:txBody>
          <a:bodyPr wrap="square" lIns="71755" anchor="t" anchorCtr="0">
            <a:spAutoFit/>
          </a:bodyPr>
          <a:p>
            <a:pPr eaLnBrk="0" hangingPunct="0"/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自加热外保温系统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对象 -2147482562"/>
          <p:cNvGraphicFramePr/>
          <p:nvPr/>
        </p:nvGraphicFramePr>
        <p:xfrm>
          <a:off x="3365500" y="1940560"/>
          <a:ext cx="4076700" cy="378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2" imgW="11613515" imgH="4583430" progId="GstarCAD.Drawing.23">
                  <p:embed/>
                </p:oleObj>
              </mc:Choice>
              <mc:Fallback>
                <p:oleObj name="" r:id="rId2" imgW="11613515" imgH="4583430" progId="GstarCAD.Drawing.2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rcRect l="29205" t="22726" r="47156" b="16568"/>
                      <a:stretch>
                        <a:fillRect/>
                      </a:stretch>
                    </p:blipFill>
                    <p:spPr>
                      <a:xfrm>
                        <a:off x="3365500" y="1940560"/>
                        <a:ext cx="4076700" cy="3784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3743902" name="对象 1073743901"/>
          <p:cNvGraphicFramePr/>
          <p:nvPr/>
        </p:nvGraphicFramePr>
        <p:xfrm>
          <a:off x="7291070" y="1221740"/>
          <a:ext cx="2317750" cy="2091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4" imgW="11613515" imgH="4583430" progId="GstarCAD.Drawing.23">
                  <p:embed/>
                </p:oleObj>
              </mc:Choice>
              <mc:Fallback>
                <p:oleObj name="" r:id="rId4" imgW="11613515" imgH="4583430" progId="GstarCAD.Drawing.23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5"/>
                      <a:srcRect l="46890" t="25385" r="32884" b="26337"/>
                      <a:stretch>
                        <a:fillRect/>
                      </a:stretch>
                    </p:blipFill>
                    <p:spPr>
                      <a:xfrm>
                        <a:off x="7291070" y="1221740"/>
                        <a:ext cx="2317750" cy="20916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43981382" name="图片 1243981382" descr="C:/Users/Lenovo/Desktop/外保温1.png外保温1"/>
          <p:cNvPicPr>
            <a:picLocks noChangeAspect="1" noChangeArrowheads="1"/>
          </p:cNvPicPr>
          <p:nvPr/>
        </p:nvPicPr>
        <p:blipFill>
          <a:blip r:embed="rId6"/>
          <a:srcRect t="2733" b="2733"/>
          <a:stretch>
            <a:fillRect/>
          </a:stretch>
        </p:blipFill>
        <p:spPr>
          <a:xfrm>
            <a:off x="9711055" y="1252855"/>
            <a:ext cx="2381250" cy="1692275"/>
          </a:xfrm>
          <a:prstGeom prst="ellipse">
            <a:avLst/>
          </a:prstGeom>
          <a:noFill/>
          <a:ln>
            <a:noFill/>
          </a:ln>
          <a:effectLst/>
        </p:spPr>
      </p:pic>
      <p:pic>
        <p:nvPicPr>
          <p:cNvPr id="4" name="图片 -2147482522" descr="C:/Users/Lenovo/Desktop/外保温.png外保温"/>
          <p:cNvPicPr>
            <a:picLocks noChangeAspect="1"/>
          </p:cNvPicPr>
          <p:nvPr/>
        </p:nvPicPr>
        <p:blipFill>
          <a:blip r:embed="rId7"/>
          <a:srcRect t="8711" b="8711"/>
          <a:stretch>
            <a:fillRect/>
          </a:stretch>
        </p:blipFill>
        <p:spPr>
          <a:xfrm>
            <a:off x="7442200" y="3313430"/>
            <a:ext cx="4650740" cy="2868930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/>
    </mc:Choice>
    <mc:Fallback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743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073743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98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124398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TextBox 16"/>
          <p:cNvSpPr txBox="1"/>
          <p:nvPr/>
        </p:nvSpPr>
        <p:spPr>
          <a:xfrm>
            <a:off x="95250" y="1647190"/>
            <a:ext cx="11943715" cy="189085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spAutoFit/>
          </a:bodyPr>
          <a:p>
            <a:pPr indent="266700" algn="just">
              <a:lnSpc>
                <a:spcPct val="120000"/>
              </a:lnSpc>
              <a:buFont typeface="Wingdings" panose="05000000000000000000" charset="0"/>
            </a:pP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r>
              <a:rPr 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 </a:t>
            </a:r>
            <a:r>
              <a:rPr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利用柔性阻燃保温材料形成索塔顶部的保温体</a:t>
            </a:r>
            <a:r>
              <a:rPr 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r>
              <a:rPr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每节段塔柱内模加固完成后，在塔柱箱室顶部采用φ48×3mm钢管搭设棚架，安装φ20钢筋网片，网格为20cm×20cm。</a:t>
            </a:r>
            <a:r>
              <a:rPr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浇筑完成后</a:t>
            </a:r>
            <a:r>
              <a:rPr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顶部采用硅酸铝板包封</a:t>
            </a:r>
            <a:r>
              <a:rPr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，使桥塔内形成封闭空间。搭设保温棚架时，须高于后期浇筑砼顶面20cm，</a:t>
            </a:r>
            <a:r>
              <a:rPr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并持续不断进行蒸汽循环</a:t>
            </a:r>
            <a:r>
              <a:rPr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</a:t>
            </a:r>
            <a:r>
              <a:rPr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防止顶部砼受冻</a:t>
            </a:r>
            <a:r>
              <a:rPr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。顶部保温材料采用φ12钢筋网片固定，防止刮风而导致保温材料缺失</a:t>
            </a:r>
            <a:r>
              <a:rPr 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r>
              <a:rPr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不仅解决了密集钢筋区的混凝土保温难题，而且不影响下一循环钢筋绑扎，提高工效</a:t>
            </a:r>
            <a:r>
              <a:rPr lang="zh-CN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endParaRPr lang="zh-CN" sz="1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65537" name="组合 10"/>
          <p:cNvGrpSpPr/>
          <p:nvPr/>
        </p:nvGrpSpPr>
        <p:grpSpPr>
          <a:xfrm>
            <a:off x="-213995" y="630555"/>
            <a:ext cx="7969250" cy="784225"/>
            <a:chOff x="397829" y="919154"/>
            <a:chExt cx="8215370" cy="938210"/>
          </a:xfrm>
        </p:grpSpPr>
        <p:pic>
          <p:nvPicPr>
            <p:cNvPr id="65538" name="Picture 11" descr="0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97829" y="919154"/>
              <a:ext cx="8215370" cy="93821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14" descr="2"/>
            <p:cNvSpPr>
              <a:spLocks noChangeArrowheads="1"/>
            </p:cNvSpPr>
            <p:nvPr/>
          </p:nvSpPr>
          <p:spPr bwMode="auto">
            <a:xfrm>
              <a:off x="516314" y="1186563"/>
              <a:ext cx="1860405" cy="477082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prstShdw prst="shdw17" dist="17961" dir="2700000">
                <a:srgbClr val="999999"/>
              </a:prstShdw>
            </a:effectLst>
          </p:spPr>
          <p:txBody>
            <a:bodyPr wrap="square" lIns="71755">
              <a:spAutoFit/>
            </a:bodyPr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创新点</a:t>
              </a:r>
              <a:r>
                <a:rPr lang="en-US" altLang="zh-CN" sz="2000" b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2</a:t>
              </a:r>
              <a:endPara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32773" name="Rectangle 12" descr="2"/>
          <p:cNvSpPr/>
          <p:nvPr/>
        </p:nvSpPr>
        <p:spPr>
          <a:xfrm>
            <a:off x="1907540" y="822960"/>
            <a:ext cx="4979670" cy="398780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999999"/>
            </a:prstShdw>
          </a:effectLst>
        </p:spPr>
        <p:txBody>
          <a:bodyPr wrap="square" lIns="71755" anchor="t" anchorCtr="0">
            <a:spAutoFit/>
          </a:bodyPr>
          <a:p>
            <a:pPr eaLnBrk="0" hangingPunct="0"/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顶部保温系统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81467409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" y="3429635"/>
            <a:ext cx="4019550" cy="2904490"/>
          </a:xfrm>
          <a:prstGeom prst="rect">
            <a:avLst/>
          </a:prstGeom>
        </p:spPr>
      </p:pic>
      <p:pic>
        <p:nvPicPr>
          <p:cNvPr id="1956238941" name="图片 1956238941" descr="474c507c8fee6c2dfee6192db98dff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02575" y="3430270"/>
            <a:ext cx="4136390" cy="2900045"/>
          </a:xfrm>
          <a:prstGeom prst="rect">
            <a:avLst/>
          </a:prstGeom>
        </p:spPr>
      </p:pic>
      <p:pic>
        <p:nvPicPr>
          <p:cNvPr id="4" name="顶部保温材料覆盖中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125595" y="3429635"/>
            <a:ext cx="3776980" cy="29000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705215" y="13938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0" dur="2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mute="1">
                <p:cTn id="11" repeatCount="indefinite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TextBox 16"/>
          <p:cNvSpPr txBox="1"/>
          <p:nvPr/>
        </p:nvSpPr>
        <p:spPr>
          <a:xfrm>
            <a:off x="323850" y="1538605"/>
            <a:ext cx="11262995" cy="5670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spAutoFit/>
          </a:bodyPr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开发应用了自动温控系统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，提高了温度监测与控制的自动化程度，降低施工能耗。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65537" name="组合 10"/>
          <p:cNvGrpSpPr/>
          <p:nvPr/>
        </p:nvGrpSpPr>
        <p:grpSpPr>
          <a:xfrm>
            <a:off x="323850" y="626110"/>
            <a:ext cx="7969250" cy="784225"/>
            <a:chOff x="428596" y="919154"/>
            <a:chExt cx="8215370" cy="938210"/>
          </a:xfrm>
        </p:grpSpPr>
        <p:pic>
          <p:nvPicPr>
            <p:cNvPr id="65538" name="Picture 11" descr="0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28596" y="919154"/>
              <a:ext cx="8215370" cy="93821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14" descr="2"/>
            <p:cNvSpPr>
              <a:spLocks noChangeArrowheads="1"/>
            </p:cNvSpPr>
            <p:nvPr/>
          </p:nvSpPr>
          <p:spPr bwMode="auto">
            <a:xfrm>
              <a:off x="793542" y="1188842"/>
              <a:ext cx="1315768" cy="477082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prstShdw prst="shdw17" dist="17961" dir="2700000">
                <a:srgbClr val="999999"/>
              </a:prstShdw>
            </a:effectLst>
          </p:spPr>
          <p:txBody>
            <a:bodyPr lIns="71755">
              <a:spAutoFit/>
            </a:bodyPr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创新点</a:t>
              </a:r>
              <a:r>
                <a:rPr kumimoji="0" lang="en-US" altLang="zh-CN" sz="2000" b="1" i="0" u="none" strike="noStrike" kern="120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3</a:t>
              </a:r>
              <a:endPara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32773" name="Rectangle 12" descr="2"/>
          <p:cNvSpPr/>
          <p:nvPr/>
        </p:nvSpPr>
        <p:spPr>
          <a:xfrm>
            <a:off x="2333487" y="788135"/>
            <a:ext cx="526663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999999"/>
            </a:prstShdw>
          </a:effectLst>
        </p:spPr>
        <p:txBody>
          <a:bodyPr lIns="71755" anchor="t" anchorCtr="0">
            <a:spAutoFit/>
          </a:bodyPr>
          <a:p>
            <a:pPr eaLnBrk="0" hangingPunct="0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自动温控系统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对象 -2147482286"/>
          <p:cNvGraphicFramePr>
            <a:graphicFrameLocks noChangeAspect="1"/>
          </p:cNvGraphicFramePr>
          <p:nvPr/>
        </p:nvGraphicFramePr>
        <p:xfrm>
          <a:off x="0" y="2390775"/>
          <a:ext cx="2109470" cy="3702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2" imgW="2190115" imgH="3852545" progId="Word.Document.12">
                  <p:embed/>
                </p:oleObj>
              </mc:Choice>
              <mc:Fallback>
                <p:oleObj name="" r:id="rId2" imgW="2190115" imgH="3852545" progId="Word.Document.12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2390775"/>
                        <a:ext cx="2109470" cy="37026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"/>
          <a:stretch>
            <a:fillRect/>
          </a:stretch>
        </p:blipFill>
        <p:spPr>
          <a:xfrm>
            <a:off x="10116185" y="2395855"/>
            <a:ext cx="1911985" cy="3691255"/>
          </a:xfrm>
          <a:prstGeom prst="rect">
            <a:avLst/>
          </a:prstGeom>
          <a:ln>
            <a:noFill/>
          </a:ln>
        </p:spPr>
      </p:pic>
      <p:pic>
        <p:nvPicPr>
          <p:cNvPr id="359" name="图片 359" descr="E:\微信文件\WeChat Files\wxid_ottq7a6xu9j722\FileStorage\Temp\9ceb5b129af543105e72430b6937db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109470" y="2395855"/>
            <a:ext cx="8006715" cy="3684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TextBox 16"/>
          <p:cNvSpPr txBox="1"/>
          <p:nvPr/>
        </p:nvSpPr>
        <p:spPr>
          <a:xfrm>
            <a:off x="125095" y="1466850"/>
            <a:ext cx="11936730" cy="19621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noAutofit/>
          </a:bodyPr>
          <a:p>
            <a:pPr indent="406400" algn="just">
              <a:lnSpc>
                <a:spcPct val="150000"/>
              </a:lnSpc>
              <a:buFont typeface="Wingdings" panose="05000000000000000000" charset="0"/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在塔柱每个节段距离顶部5cm及塔柱外表面5cm处安装测温装置，单塔柱顶面布设两处，南北侧各一处，获取</a:t>
            </a:r>
            <a:r>
              <a:rPr 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砼的表面温度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。芯部测温装置布置于塔柱单节段H/2处，平面位于塔壁中心处，反映</a:t>
            </a:r>
            <a:r>
              <a:rPr 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砼的芯部温度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。在模板外表面（外保温体内部）</a:t>
            </a:r>
            <a:r>
              <a:rPr 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安装测温装置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，单塔柱四个外表面各安装一处，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反映</a:t>
            </a:r>
            <a:r>
              <a:rPr 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外部保温体的温度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endParaRPr 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indent="406400" algn="just">
              <a:lnSpc>
                <a:spcPct val="150000"/>
              </a:lnSpc>
              <a:buFont typeface="Wingdings" panose="05000000000000000000" charset="0"/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通过现场温度程序模块，实现对云服务器中混凝土各温度监测点数据的采集、分析、处理，并将各温度监测点温度指标实时显示在系统页面中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endParaRPr 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endParaRPr 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70" y="3427730"/>
            <a:ext cx="3641090" cy="2853690"/>
          </a:xfrm>
          <a:prstGeom prst="rect">
            <a:avLst/>
          </a:prstGeom>
        </p:spPr>
      </p:pic>
      <p:grpSp>
        <p:nvGrpSpPr>
          <p:cNvPr id="65537" name="组合 10"/>
          <p:cNvGrpSpPr/>
          <p:nvPr/>
        </p:nvGrpSpPr>
        <p:grpSpPr>
          <a:xfrm>
            <a:off x="-105410" y="593725"/>
            <a:ext cx="8330565" cy="784225"/>
            <a:chOff x="289164" y="919154"/>
            <a:chExt cx="8215370" cy="938210"/>
          </a:xfrm>
        </p:grpSpPr>
        <p:pic>
          <p:nvPicPr>
            <p:cNvPr id="65538" name="Picture 11" descr="0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164" y="919154"/>
              <a:ext cx="8215370" cy="93821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14" descr="2"/>
            <p:cNvSpPr>
              <a:spLocks noChangeArrowheads="1"/>
            </p:cNvSpPr>
            <p:nvPr/>
          </p:nvSpPr>
          <p:spPr bwMode="auto">
            <a:xfrm>
              <a:off x="516314" y="1186563"/>
              <a:ext cx="1860405" cy="477082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prstShdw prst="shdw17" dist="17961" dir="2700000">
                <a:srgbClr val="999999"/>
              </a:prstShdw>
            </a:effectLst>
          </p:spPr>
          <p:txBody>
            <a:bodyPr wrap="square" lIns="71755">
              <a:spAutoFit/>
            </a:bodyPr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创新点</a:t>
              </a:r>
              <a:r>
                <a:rPr lang="en-US" altLang="zh-CN" sz="2000" b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3</a:t>
              </a:r>
              <a:endPara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32773" name="Rectangle 12" descr="2"/>
          <p:cNvSpPr/>
          <p:nvPr/>
        </p:nvSpPr>
        <p:spPr>
          <a:xfrm>
            <a:off x="1907540" y="822960"/>
            <a:ext cx="6413500" cy="398780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999999"/>
            </a:prstShdw>
          </a:effectLst>
        </p:spPr>
        <p:txBody>
          <a:bodyPr wrap="square" lIns="71755" anchor="t" anchorCtr="0">
            <a:spAutoFit/>
          </a:bodyPr>
          <a:p>
            <a:pPr eaLnBrk="0" hangingPunct="0"/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自动温控系统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2525" y="3428365"/>
            <a:ext cx="4121785" cy="28714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4310" y="3428365"/>
            <a:ext cx="4247515" cy="2853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5537" name="组合 10"/>
          <p:cNvGrpSpPr/>
          <p:nvPr/>
        </p:nvGrpSpPr>
        <p:grpSpPr>
          <a:xfrm>
            <a:off x="-105410" y="593725"/>
            <a:ext cx="8330565" cy="784225"/>
            <a:chOff x="289164" y="919154"/>
            <a:chExt cx="8215370" cy="938210"/>
          </a:xfrm>
        </p:grpSpPr>
        <p:pic>
          <p:nvPicPr>
            <p:cNvPr id="65538" name="Picture 11" descr="0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89164" y="919154"/>
              <a:ext cx="8215370" cy="93821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14" descr="2"/>
            <p:cNvSpPr>
              <a:spLocks noChangeArrowheads="1"/>
            </p:cNvSpPr>
            <p:nvPr/>
          </p:nvSpPr>
          <p:spPr bwMode="auto">
            <a:xfrm>
              <a:off x="516314" y="1186563"/>
              <a:ext cx="1860405" cy="477082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prstShdw prst="shdw17" dist="17961" dir="2700000">
                <a:srgbClr val="999999"/>
              </a:prstShdw>
            </a:effectLst>
          </p:spPr>
          <p:txBody>
            <a:bodyPr wrap="square" lIns="71755">
              <a:spAutoFit/>
            </a:bodyPr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sz="2000" b="1" i="0" u="none" strike="noStrike" kern="120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仿真分析</a:t>
              </a:r>
              <a:endParaRPr kumimoji="0" lang="zh-CN" sz="20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32773" name="Rectangle 12" descr="2"/>
          <p:cNvSpPr/>
          <p:nvPr/>
        </p:nvSpPr>
        <p:spPr>
          <a:xfrm>
            <a:off x="1907540" y="822960"/>
            <a:ext cx="6413500" cy="398780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999999"/>
            </a:prstShdw>
          </a:effectLst>
        </p:spPr>
        <p:txBody>
          <a:bodyPr wrap="square" lIns="71755" anchor="t" anchorCtr="0">
            <a:spAutoFit/>
          </a:bodyPr>
          <a:p>
            <a:pPr eaLnBrk="0" hangingPunct="0"/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斜拉桥主塔冬期混凝土温度场模拟分析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6801" name="Group 7"/>
          <p:cNvGrpSpPr/>
          <p:nvPr/>
        </p:nvGrpSpPr>
        <p:grpSpPr>
          <a:xfrm>
            <a:off x="100965" y="1431290"/>
            <a:ext cx="5536565" cy="346710"/>
            <a:chOff x="0" y="0"/>
            <a:chExt cx="10355615" cy="499349"/>
          </a:xfrm>
        </p:grpSpPr>
        <p:sp>
          <p:nvSpPr>
            <p:cNvPr id="76802" name="AutoShape 3"/>
            <p:cNvSpPr/>
            <p:nvPr/>
          </p:nvSpPr>
          <p:spPr>
            <a:xfrm>
              <a:off x="0" y="103041"/>
              <a:ext cx="6561756" cy="396308"/>
            </a:xfrm>
            <a:prstGeom prst="rect">
              <a:avLst/>
            </a:prstGeom>
            <a:solidFill>
              <a:srgbClr val="BFBFBF">
                <a:alpha val="79999"/>
              </a:srgbClr>
            </a:solidFill>
            <a:ln w="127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tIns="0" bIns="0" anchor="ctr" anchorCtr="0"/>
            <a:p>
              <a:endParaRPr lang="zh-CN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6803" name="AutoShape 3"/>
            <p:cNvSpPr/>
            <p:nvPr/>
          </p:nvSpPr>
          <p:spPr>
            <a:xfrm>
              <a:off x="9021" y="0"/>
              <a:ext cx="6433094" cy="431968"/>
            </a:xfrm>
            <a:prstGeom prst="rect">
              <a:avLst/>
            </a:prstGeom>
            <a:solidFill>
              <a:srgbClr val="FFC000"/>
            </a:solidFill>
            <a:ln w="127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tIns="0" bIns="0" anchor="ctr" anchorCtr="0"/>
            <a:p>
              <a:pPr algn="ctr" eaLnBrk="0" hangingPunct="0"/>
              <a:endParaRPr lang="zh-CN" altLang="en-US" sz="2800" dirty="0">
                <a:solidFill>
                  <a:srgbClr val="1F497D"/>
                </a:solidFill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" name="Rectangle 13"/>
            <p:cNvSpPr/>
            <p:nvPr/>
          </p:nvSpPr>
          <p:spPr>
            <a:xfrm>
              <a:off x="45668" y="43899"/>
              <a:ext cx="10309947" cy="3987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tIns="0" bIns="0" anchor="t" anchorCtr="0">
              <a:spAutoFit/>
            </a:bodyPr>
            <a:p>
              <a:pPr algn="l">
                <a:buClrTx/>
                <a:buSzTx/>
                <a:buFontTx/>
              </a:pPr>
              <a:r>
                <a:rPr lang="zh-CN" altLang="en-US" sz="18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有无养护条件数据建模对比分析</a:t>
              </a:r>
              <a:endParaRPr lang="zh-CN" altLang="en-US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2" name="TextBox 16"/>
          <p:cNvSpPr txBox="1"/>
          <p:nvPr/>
        </p:nvSpPr>
        <p:spPr>
          <a:xfrm>
            <a:off x="7333615" y="1539875"/>
            <a:ext cx="4709160" cy="43859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noAutofit/>
          </a:bodyPr>
          <a:p>
            <a:pPr indent="355600" algn="just">
              <a:lnSpc>
                <a:spcPct val="150000"/>
              </a:lnSpc>
              <a:buFont typeface="Wingdings" panose="05000000000000000000" charset="0"/>
              <a:extLst>
                <a:ext uri="{35155182-B16C-46BC-9424-99874614C6A1}">
                  <wpsdc:indentchars xmlns:wpsdc="http://www.wps.cn/officeDocument/2017/drawingmlCustomData" val="200" checksum="3837665281"/>
                </a:ext>
              </a:extLst>
            </a:pP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使用有限元模型建立温度云图和应力云图，并绘制曲线</a:t>
            </a:r>
            <a:r>
              <a:rPr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进行数据比对。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无养护条件下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混凝土浇筑后1d左右温度达到峰值，混凝土桥塔节段芯部与外、内表温差分别为 22.45℃和 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26.33℃</a:t>
            </a:r>
            <a:r>
              <a:rPr 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</a:t>
            </a:r>
            <a:r>
              <a:rPr 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超过规范允许值。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沿高度方向主拉应力最大值位于距底面0.25m高度处，最大拉应力值为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2.70MPa</a:t>
            </a:r>
            <a:r>
              <a:rPr 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</a:t>
            </a:r>
            <a:r>
              <a:rPr 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已超过其抗拉设计强度，存在开裂风险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使用新型保温组合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养护条件下，</a:t>
            </a:r>
            <a:r>
              <a:rPr 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2d左右温度达到峰值，混凝土芯部与内外表面温差最大值为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12.94℃</a:t>
            </a:r>
            <a:r>
              <a:rPr 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</a:t>
            </a:r>
            <a:r>
              <a:rPr 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小于15℃，满足规范要求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。沿高度方向主拉应力最大值位于距底面0.2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2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5m高度处，最大拉应力值为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0.86</a:t>
            </a:r>
            <a:r>
              <a:rPr 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MPa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，有养护条件下满足规范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不超过 1.10MPa 的基本要求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endParaRPr 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25095" y="1978660"/>
            <a:ext cx="6913880" cy="3981450"/>
            <a:chOff x="197" y="3116"/>
            <a:chExt cx="10888" cy="6270"/>
          </a:xfrm>
        </p:grpSpPr>
        <p:pic>
          <p:nvPicPr>
            <p:cNvPr id="7" name="图片 6" descr="61c93fc4913264ac1874c381479756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7" y="3116"/>
              <a:ext cx="3859" cy="2738"/>
            </a:xfrm>
            <a:prstGeom prst="rect">
              <a:avLst/>
            </a:prstGeom>
          </p:spPr>
        </p:pic>
        <p:pic>
          <p:nvPicPr>
            <p:cNvPr id="8" name="图片 7" descr="b1b3142e6076a84afb132ccb93aca3b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56" y="3116"/>
              <a:ext cx="3486" cy="2728"/>
            </a:xfrm>
            <a:prstGeom prst="rect">
              <a:avLst/>
            </a:prstGeom>
          </p:spPr>
        </p:pic>
        <p:pic>
          <p:nvPicPr>
            <p:cNvPr id="9" name="图片 8" descr="f08b86c72ab34ae9f7b7ec6a020220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42" y="3116"/>
              <a:ext cx="3543" cy="2748"/>
            </a:xfrm>
            <a:prstGeom prst="rect">
              <a:avLst/>
            </a:prstGeom>
          </p:spPr>
        </p:pic>
        <p:pic>
          <p:nvPicPr>
            <p:cNvPr id="11" name="图片 10" descr="e9de8624cc0fb349d126b34c865cb8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31" y="5864"/>
              <a:ext cx="5955" cy="3523"/>
            </a:xfrm>
            <a:prstGeom prst="rect">
              <a:avLst/>
            </a:prstGeom>
          </p:spPr>
        </p:pic>
        <p:pic>
          <p:nvPicPr>
            <p:cNvPr id="12" name="图片 11" descr="366f8b6be67bae8b4a0c0d5bc78f6b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7" y="5854"/>
              <a:ext cx="4934" cy="353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" name="TextBox 93"/>
          <p:cNvSpPr txBox="1"/>
          <p:nvPr/>
        </p:nvSpPr>
        <p:spPr>
          <a:xfrm>
            <a:off x="4900825" y="1073997"/>
            <a:ext cx="5393690" cy="6648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Aft>
                <a:spcPct val="35000"/>
              </a:spcAft>
            </a:pPr>
            <a:r>
              <a:rPr lang="zh-CN" altLang="en-US" sz="37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推广应用与经济社会效益</a:t>
            </a:r>
            <a:endParaRPr kumimoji="0" lang="zh-CN" altLang="en-US" sz="3735" b="1" kern="1200" cap="none" spc="300" normalizeH="0" baseline="0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58277" y="2675043"/>
            <a:ext cx="1551940" cy="1506220"/>
            <a:chOff x="2683251" y="1980687"/>
            <a:chExt cx="1301106" cy="1301106"/>
          </a:xfrm>
          <a:solidFill>
            <a:schemeClr val="accent2"/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45475" y="2166064"/>
              <a:ext cx="610235" cy="92975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4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Watford DB" pitchFamily="2" charset="0"/>
                  <a:ea typeface="造字工房劲黑（非商用）常规体" pitchFamily="50" charset="-122"/>
                  <a:cs typeface="+mn-cs"/>
                </a:rPr>
                <a:t>3</a:t>
              </a:r>
              <a:endParaRPr kumimoji="0" lang="zh-CN" altLang="en-US" sz="64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Watford DB" pitchFamily="2" charset="0"/>
                <a:ea typeface="造字工房劲黑（非商用）常规体" pitchFamily="50" charset="-122"/>
                <a:cs typeface="+mn-cs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3899218" y="810684"/>
            <a:ext cx="23284" cy="5236633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2970" y="1903730"/>
            <a:ext cx="6014085" cy="3759835"/>
          </a:xfrm>
          <a:prstGeom prst="rect">
            <a:avLst/>
          </a:prstGeom>
          <a:effectLst>
            <a:softEdge rad="254000"/>
          </a:effectLst>
        </p:spPr>
      </p:pic>
    </p:spTree>
    <p:custDataLst>
      <p:tags r:id="rId2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文本框 14"/>
          <p:cNvSpPr txBox="1"/>
          <p:nvPr/>
        </p:nvSpPr>
        <p:spPr>
          <a:xfrm>
            <a:off x="88265" y="710565"/>
            <a:ext cx="799020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R="0" defTabSz="914400">
              <a:spcBef>
                <a:spcPts val="1000"/>
              </a:spcBef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3.1</a:t>
            </a:r>
            <a:r>
              <a:rPr kumimoji="0" lang="zh-CN" altLang="en-US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推广应用情况</a:t>
            </a:r>
            <a:endParaRPr kumimoji="0" lang="zh-CN" altLang="en-US" sz="2000" b="1" kern="1200" cap="none" spc="0" normalizeH="0" baseline="0" noProof="1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175260" y="1478915"/>
            <a:ext cx="3943350" cy="41433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noAutofit/>
          </a:bodyPr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本技术自2022年10月份开始在学府路东延跨太平河桥梁工程中使用，总结出一套自加热外保温技术及微型智能锅炉内部蒸养等技术应用，具有广泛推广价值。为同期施工的银昆高速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乔家畈大桥冬施保温提供了借鉴。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6750" y="857250"/>
            <a:ext cx="3810000" cy="5384800"/>
          </a:xfrm>
          <a:prstGeom prst="rect">
            <a:avLst/>
          </a:prstGeom>
        </p:spPr>
      </p:pic>
      <p:pic>
        <p:nvPicPr>
          <p:cNvPr id="3" name="图片 2" descr="3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0" y="857250"/>
            <a:ext cx="3813810" cy="5394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文本框 14"/>
          <p:cNvSpPr txBox="1"/>
          <p:nvPr/>
        </p:nvSpPr>
        <p:spPr>
          <a:xfrm>
            <a:off x="88265" y="710565"/>
            <a:ext cx="799020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R="0" defTabSz="914400">
              <a:spcBef>
                <a:spcPts val="1000"/>
              </a:spcBef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3.2</a:t>
            </a:r>
            <a:r>
              <a:rPr kumimoji="0" lang="zh-CN" altLang="en-US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经济效益</a:t>
            </a:r>
            <a:endParaRPr kumimoji="0" lang="zh-CN" altLang="en-US" sz="2000" b="1" kern="1200" cap="none" spc="0" normalizeH="0" baseline="0" noProof="1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323850" y="1191895"/>
            <a:ext cx="3829685" cy="42048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spAutoFit/>
          </a:bodyPr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r>
              <a:rPr 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</a:t>
            </a:r>
            <a:r>
              <a:rPr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在石家庄学府路东延跨太平河桥梁施工中，采用自加热外保温系统及内箱蒸养等施工方案，</a:t>
            </a:r>
            <a:r>
              <a:rPr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与传统的全包封保温体系相比</a:t>
            </a:r>
            <a:r>
              <a:rPr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，该体系结构轻便、防火性能及保温效果俱佳，降低了高塔冬期施工的安全风险，确保了混凝土冬施质量，总成本较低，经济性较高</a:t>
            </a:r>
            <a:r>
              <a:rPr 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endParaRPr lang="zh-CN" sz="18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" name="TextBox 16"/>
          <p:cNvSpPr txBox="1"/>
          <p:nvPr/>
        </p:nvSpPr>
        <p:spPr>
          <a:xfrm>
            <a:off x="8474075" y="1524000"/>
            <a:ext cx="3439795" cy="4074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spAutoFit/>
          </a:bodyPr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结论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：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采用自加热外保温施工工法，</a:t>
            </a:r>
            <a:r>
              <a:rPr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工期节约14.5d时间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，管理费及间接费可节约224750元，材料费可节约2458799元，机械费可节约338660元，人工费可节约225625元，</a:t>
            </a:r>
            <a:r>
              <a:rPr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共计节约费用3247834元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7080" y="1043305"/>
            <a:ext cx="3607435" cy="5036185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文本框 14"/>
          <p:cNvSpPr txBox="1"/>
          <p:nvPr/>
        </p:nvSpPr>
        <p:spPr>
          <a:xfrm>
            <a:off x="88265" y="710565"/>
            <a:ext cx="799020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R="0" defTabSz="914400">
              <a:spcBef>
                <a:spcPts val="1000"/>
              </a:spcBef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3.3</a:t>
            </a:r>
            <a:r>
              <a:rPr kumimoji="0" lang="zh-CN" altLang="en-US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社会和环保效益</a:t>
            </a:r>
            <a:endParaRPr kumimoji="0" lang="zh-CN" altLang="en-US" sz="2000" b="1" kern="1200" cap="none" spc="0" normalizeH="0" baseline="0" noProof="1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328295" y="1059815"/>
            <a:ext cx="4194175" cy="488686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spAutoFit/>
          </a:bodyPr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本技术</a:t>
            </a:r>
            <a:r>
              <a:rPr 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的成功应用确保了工程安全和质量，同时为工程如期通车提供了保障。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施工中不仅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降低了安全风险，施工简捷，效率高，自重轻，而且保温效果好，确保混凝土施工质量。在寒冷地区高塔混凝土施工中效果明显，节约材料，降低施工成本，节能减排，经济环保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填补了同类工程施工的空白。施工过程中得到了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各方参建单位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的一致好评，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并多次在河北日报、新华社、中国铁道建筑报、经济日报、中国交通报、河北卫视、中央电视台等媒体发布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，社会效益显著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endParaRPr 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11" name="图片 10" descr="8c7f4621b1b4ca181d193cae4ab82b9"/>
          <p:cNvPicPr>
            <a:picLocks noChangeAspect="1"/>
          </p:cNvPicPr>
          <p:nvPr/>
        </p:nvPicPr>
        <p:blipFill>
          <a:blip r:embed="rId1"/>
          <a:srcRect t="4652" r="-1058" b="50230"/>
          <a:stretch>
            <a:fillRect/>
          </a:stretch>
        </p:blipFill>
        <p:spPr>
          <a:xfrm>
            <a:off x="4522470" y="663575"/>
            <a:ext cx="2162175" cy="1551305"/>
          </a:xfrm>
          <a:prstGeom prst="rect">
            <a:avLst/>
          </a:prstGeom>
        </p:spPr>
      </p:pic>
      <p:pic>
        <p:nvPicPr>
          <p:cNvPr id="23" name="图片 22" descr="ce64438c8a8c614804ded8437ba3f84"/>
          <p:cNvPicPr>
            <a:picLocks noChangeAspect="1"/>
          </p:cNvPicPr>
          <p:nvPr/>
        </p:nvPicPr>
        <p:blipFill>
          <a:blip r:embed="rId2"/>
          <a:srcRect l="1270" t="37673" r="670" b="37117"/>
          <a:stretch>
            <a:fillRect/>
          </a:stretch>
        </p:blipFill>
        <p:spPr>
          <a:xfrm>
            <a:off x="6588760" y="644525"/>
            <a:ext cx="2830830" cy="1551305"/>
          </a:xfrm>
          <a:prstGeom prst="rect">
            <a:avLst/>
          </a:prstGeom>
        </p:spPr>
      </p:pic>
      <p:pic>
        <p:nvPicPr>
          <p:cNvPr id="17" name="图片 16" descr="b730aa5fdd93caa50fb387509ecd8fd"/>
          <p:cNvPicPr>
            <a:picLocks noChangeAspect="1"/>
          </p:cNvPicPr>
          <p:nvPr/>
        </p:nvPicPr>
        <p:blipFill>
          <a:blip r:embed="rId3"/>
          <a:srcRect t="37768" b="37800"/>
          <a:stretch>
            <a:fillRect/>
          </a:stretch>
        </p:blipFill>
        <p:spPr>
          <a:xfrm>
            <a:off x="4587240" y="2188845"/>
            <a:ext cx="2502535" cy="1543685"/>
          </a:xfrm>
          <a:prstGeom prst="rect">
            <a:avLst/>
          </a:prstGeom>
        </p:spPr>
      </p:pic>
      <p:pic>
        <p:nvPicPr>
          <p:cNvPr id="10" name="图片 9" descr="44d391070dc546aa4b3e4e76f07b51f"/>
          <p:cNvPicPr>
            <a:picLocks noChangeAspect="1"/>
          </p:cNvPicPr>
          <p:nvPr/>
        </p:nvPicPr>
        <p:blipFill>
          <a:blip r:embed="rId4"/>
          <a:srcRect l="13439" t="39800" r="7337" b="40117"/>
          <a:stretch>
            <a:fillRect/>
          </a:stretch>
        </p:blipFill>
        <p:spPr>
          <a:xfrm>
            <a:off x="9419590" y="644525"/>
            <a:ext cx="2588260" cy="1544320"/>
          </a:xfrm>
          <a:prstGeom prst="rect">
            <a:avLst/>
          </a:prstGeom>
        </p:spPr>
      </p:pic>
      <p:pic>
        <p:nvPicPr>
          <p:cNvPr id="5" name="图片 4" descr="824db512cfafe3ebe8861d64f34434c"/>
          <p:cNvPicPr>
            <a:picLocks noChangeAspect="1"/>
          </p:cNvPicPr>
          <p:nvPr/>
        </p:nvPicPr>
        <p:blipFill>
          <a:blip r:embed="rId5"/>
          <a:srcRect t="5382" r="-670" b="46357"/>
          <a:stretch>
            <a:fillRect/>
          </a:stretch>
        </p:blipFill>
        <p:spPr>
          <a:xfrm>
            <a:off x="7154545" y="2183765"/>
            <a:ext cx="2605405" cy="1510665"/>
          </a:xfrm>
          <a:prstGeom prst="rect">
            <a:avLst/>
          </a:prstGeom>
        </p:spPr>
      </p:pic>
      <p:pic>
        <p:nvPicPr>
          <p:cNvPr id="2" name="图片 1" descr="a10a39cb9b757fdea9b94d1634352de"/>
          <p:cNvPicPr>
            <a:picLocks noChangeAspect="1"/>
          </p:cNvPicPr>
          <p:nvPr/>
        </p:nvPicPr>
        <p:blipFill>
          <a:blip r:embed="rId6"/>
          <a:srcRect t="5318" b="17066"/>
          <a:stretch>
            <a:fillRect/>
          </a:stretch>
        </p:blipFill>
        <p:spPr>
          <a:xfrm>
            <a:off x="4522470" y="3609340"/>
            <a:ext cx="1565910" cy="2700020"/>
          </a:xfrm>
          <a:prstGeom prst="rect">
            <a:avLst/>
          </a:prstGeom>
        </p:spPr>
      </p:pic>
      <p:pic>
        <p:nvPicPr>
          <p:cNvPr id="20" name="图片 19" descr="43adc7b0d487f8443dc2d5b55a8d78a"/>
          <p:cNvPicPr>
            <a:picLocks noChangeAspect="1"/>
          </p:cNvPicPr>
          <p:nvPr/>
        </p:nvPicPr>
        <p:blipFill>
          <a:blip r:embed="rId7"/>
          <a:srcRect l="-1093" t="38974" r="-1305" b="38625"/>
          <a:stretch>
            <a:fillRect/>
          </a:stretch>
        </p:blipFill>
        <p:spPr>
          <a:xfrm>
            <a:off x="9766300" y="2183765"/>
            <a:ext cx="2240915" cy="1440815"/>
          </a:xfrm>
          <a:prstGeom prst="rect">
            <a:avLst/>
          </a:prstGeom>
        </p:spPr>
      </p:pic>
      <p:pic>
        <p:nvPicPr>
          <p:cNvPr id="12" name="图片 11" descr="6eabf988b80430cbdbfbe7df61f4bc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6940" y="3609340"/>
            <a:ext cx="1610995" cy="2708275"/>
          </a:xfrm>
          <a:prstGeom prst="rect">
            <a:avLst/>
          </a:prstGeom>
        </p:spPr>
      </p:pic>
      <p:pic>
        <p:nvPicPr>
          <p:cNvPr id="18" name="图片 17" descr="8571bdd68fa9e79bd6d28a46764da93"/>
          <p:cNvPicPr>
            <a:picLocks noChangeAspect="1"/>
          </p:cNvPicPr>
          <p:nvPr/>
        </p:nvPicPr>
        <p:blipFill>
          <a:blip r:embed="rId9"/>
          <a:srcRect t="3905" r="3245"/>
          <a:stretch>
            <a:fillRect/>
          </a:stretch>
        </p:blipFill>
        <p:spPr>
          <a:xfrm>
            <a:off x="7607935" y="3668395"/>
            <a:ext cx="1372870" cy="2671445"/>
          </a:xfrm>
          <a:prstGeom prst="rect">
            <a:avLst/>
          </a:prstGeom>
        </p:spPr>
      </p:pic>
      <p:pic>
        <p:nvPicPr>
          <p:cNvPr id="14" name="图片 13" descr="c24ee318045d39936c2d866b7eeaca6"/>
          <p:cNvPicPr>
            <a:picLocks noChangeAspect="1"/>
          </p:cNvPicPr>
          <p:nvPr/>
        </p:nvPicPr>
        <p:blipFill>
          <a:blip r:embed="rId10"/>
          <a:srcRect t="5922" r="-106" b="-667"/>
          <a:stretch>
            <a:fillRect/>
          </a:stretch>
        </p:blipFill>
        <p:spPr>
          <a:xfrm>
            <a:off x="10506075" y="3646170"/>
            <a:ext cx="1553210" cy="2693670"/>
          </a:xfrm>
          <a:prstGeom prst="rect">
            <a:avLst/>
          </a:prstGeom>
        </p:spPr>
      </p:pic>
      <p:pic>
        <p:nvPicPr>
          <p:cNvPr id="9" name="图片 8" descr="51967102d3ee08d9afc459fea7848fe"/>
          <p:cNvPicPr>
            <a:picLocks noChangeAspect="1"/>
          </p:cNvPicPr>
          <p:nvPr/>
        </p:nvPicPr>
        <p:blipFill>
          <a:blip r:embed="rId11"/>
          <a:srcRect t="5191" r="3069" b="16796"/>
          <a:stretch>
            <a:fillRect/>
          </a:stretch>
        </p:blipFill>
        <p:spPr>
          <a:xfrm>
            <a:off x="8980805" y="3646170"/>
            <a:ext cx="1508760" cy="2699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" name="TextBox 93"/>
          <p:cNvSpPr txBox="1"/>
          <p:nvPr/>
        </p:nvSpPr>
        <p:spPr>
          <a:xfrm>
            <a:off x="5958100" y="1053677"/>
            <a:ext cx="3498850" cy="6648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Aft>
                <a:spcPct val="35000"/>
              </a:spcAft>
            </a:pPr>
            <a:r>
              <a:rPr lang="zh-CN" altLang="en-US" sz="37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取得的主要成果</a:t>
            </a:r>
            <a:endParaRPr kumimoji="0" lang="zh-CN" altLang="en-US" sz="3735" b="1" kern="1200" cap="none" spc="300" normalizeH="0" baseline="0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58277" y="2675043"/>
            <a:ext cx="1551940" cy="1506220"/>
            <a:chOff x="2683251" y="1980687"/>
            <a:chExt cx="1301106" cy="1301106"/>
          </a:xfrm>
          <a:solidFill>
            <a:schemeClr val="accent2"/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45475" y="2166064"/>
              <a:ext cx="610235" cy="92975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4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Watford DB" pitchFamily="2" charset="0"/>
                  <a:ea typeface="造字工房劲黑（非商用）常规体" pitchFamily="50" charset="-122"/>
                  <a:cs typeface="+mn-cs"/>
                </a:rPr>
                <a:t>4</a:t>
              </a:r>
              <a:endParaRPr kumimoji="0" lang="zh-CN" altLang="en-US" sz="64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Watford DB" pitchFamily="2" charset="0"/>
                <a:ea typeface="造字工房劲黑（非商用）常规体" pitchFamily="50" charset="-122"/>
                <a:cs typeface="+mn-cs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3899218" y="810684"/>
            <a:ext cx="23284" cy="5236633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2970" y="1903730"/>
            <a:ext cx="6014085" cy="3759835"/>
          </a:xfrm>
          <a:prstGeom prst="rect">
            <a:avLst/>
          </a:prstGeom>
          <a:effectLst>
            <a:softEdge rad="254000"/>
          </a:effectLst>
        </p:spPr>
      </p:pic>
    </p:spTree>
    <p:custDataLst>
      <p:tags r:id="rId2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文本框 14"/>
          <p:cNvSpPr txBox="1"/>
          <p:nvPr/>
        </p:nvSpPr>
        <p:spPr>
          <a:xfrm>
            <a:off x="88265" y="710565"/>
            <a:ext cx="799020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R="0" defTabSz="914400">
              <a:spcBef>
                <a:spcPts val="1000"/>
              </a:spcBef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4.1</a:t>
            </a:r>
            <a:r>
              <a:rPr kumimoji="0" lang="zh-CN" altLang="en-US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评价</a:t>
            </a:r>
            <a:r>
              <a:rPr kumimoji="0" lang="zh-CN" altLang="en-US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、专利</a:t>
            </a:r>
            <a:endParaRPr kumimoji="0" lang="zh-CN" altLang="en-US" sz="2000" b="1" kern="1200" cap="none" spc="0" normalizeH="0" baseline="0" noProof="1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88900" y="1126490"/>
            <a:ext cx="5325745" cy="13806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spAutoFit/>
          </a:bodyPr>
          <a:p>
            <a:pPr indent="266700" algn="just">
              <a:lnSpc>
                <a:spcPct val="130000"/>
              </a:lnSpc>
              <a:buFont typeface="Wingdings" panose="05000000000000000000" charset="0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 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河北省建协成果评价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1项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、授权软件著作权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1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项、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受理发明专利3件，授权实用新型专利3件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2" name="图片 1" descr="C:/Users/Lenovo/Desktop/5591fa6217e8ecbf13218bf49dcbf98.png5591fa6217e8ecbf13218bf49dcbf98"/>
          <p:cNvPicPr>
            <a:picLocks noChangeAspect="1"/>
          </p:cNvPicPr>
          <p:nvPr/>
        </p:nvPicPr>
        <p:blipFill>
          <a:blip r:embed="rId1"/>
          <a:srcRect l="5457" r="5457"/>
          <a:stretch>
            <a:fillRect/>
          </a:stretch>
        </p:blipFill>
        <p:spPr>
          <a:xfrm>
            <a:off x="280670" y="2543175"/>
            <a:ext cx="2362835" cy="3507740"/>
          </a:xfrm>
          <a:prstGeom prst="rect">
            <a:avLst/>
          </a:prstGeom>
        </p:spPr>
      </p:pic>
      <p:pic>
        <p:nvPicPr>
          <p:cNvPr id="4" name="图片 4" descr="软著-外保温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570" y="2543175"/>
            <a:ext cx="2418715" cy="3506470"/>
          </a:xfrm>
          <a:prstGeom prst="rect">
            <a:avLst/>
          </a:prstGeom>
        </p:spPr>
      </p:pic>
      <p:pic>
        <p:nvPicPr>
          <p:cNvPr id="13" name="图片 5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135" y="3495993"/>
            <a:ext cx="1985201" cy="2808000"/>
          </a:xfrm>
          <a:prstGeom prst="rect">
            <a:avLst/>
          </a:prstGeom>
        </p:spPr>
      </p:pic>
      <p:pic>
        <p:nvPicPr>
          <p:cNvPr id="20" name="图片 6" descr="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7140" y="3505518"/>
            <a:ext cx="1985201" cy="2808000"/>
          </a:xfrm>
          <a:prstGeom prst="rect">
            <a:avLst/>
          </a:prstGeom>
        </p:spPr>
      </p:pic>
      <p:pic>
        <p:nvPicPr>
          <p:cNvPr id="21" name="图片 1" descr="桥梁塔柱保温装置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8135" y="668973"/>
            <a:ext cx="1985201" cy="2808000"/>
          </a:xfrm>
          <a:prstGeom prst="rect">
            <a:avLst/>
          </a:prstGeom>
        </p:spPr>
      </p:pic>
      <p:pic>
        <p:nvPicPr>
          <p:cNvPr id="23" name="图片 2" descr="斜拉桥的主塔保温装置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7140" y="688023"/>
            <a:ext cx="1985201" cy="2808000"/>
          </a:xfrm>
          <a:prstGeom prst="rect">
            <a:avLst/>
          </a:prstGeom>
        </p:spPr>
      </p:pic>
      <p:pic>
        <p:nvPicPr>
          <p:cNvPr id="24" name="图片 3" descr="桥梁塔柱的冬施外保温装置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96145" y="668973"/>
            <a:ext cx="1985201" cy="2808000"/>
          </a:xfrm>
          <a:prstGeom prst="rect">
            <a:avLst/>
          </a:prstGeom>
        </p:spPr>
      </p:pic>
      <p:pic>
        <p:nvPicPr>
          <p:cNvPr id="25" name="图片 7" descr="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96145" y="3505518"/>
            <a:ext cx="1985201" cy="280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文本框 14"/>
          <p:cNvSpPr txBox="1"/>
          <p:nvPr/>
        </p:nvSpPr>
        <p:spPr>
          <a:xfrm>
            <a:off x="88265" y="710565"/>
            <a:ext cx="799020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R="0" defTabSz="914400">
              <a:spcBef>
                <a:spcPts val="1000"/>
              </a:spcBef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4.2</a:t>
            </a:r>
            <a:r>
              <a:rPr kumimoji="0" lang="zh-CN" altLang="en-US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论文</a:t>
            </a:r>
            <a:r>
              <a:rPr kumimoji="0" lang="zh-CN" altLang="en-US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、工法</a:t>
            </a:r>
            <a:endParaRPr kumimoji="0" lang="zh-CN" altLang="en-US" sz="2000" b="1" kern="1200" cap="none" spc="0" normalizeH="0" baseline="0" noProof="1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629920" y="1257300"/>
            <a:ext cx="7671435" cy="56225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spAutoFit/>
          </a:bodyPr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截至目前，完成文章撰写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篇，发表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篇，形成工法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篇。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07125" y="1864360"/>
            <a:ext cx="2801552" cy="3960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70" y="1864360"/>
            <a:ext cx="2799561" cy="396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80" y="1864360"/>
            <a:ext cx="2800242" cy="3960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1940" y="1864360"/>
            <a:ext cx="2791476" cy="39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文本框 14"/>
          <p:cNvSpPr txBox="1"/>
          <p:nvPr/>
        </p:nvSpPr>
        <p:spPr>
          <a:xfrm>
            <a:off x="88265" y="710565"/>
            <a:ext cx="799020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R="0" defTabSz="914400">
              <a:spcBef>
                <a:spcPts val="1000"/>
              </a:spcBef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4.3 </a:t>
            </a:r>
            <a:r>
              <a:rPr kumimoji="0" lang="zh-CN" altLang="en-US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获奖情况</a:t>
            </a:r>
            <a:endParaRPr kumimoji="0" lang="zh-CN" altLang="en-US" sz="2000" b="1" kern="1200" cap="none" spc="0" normalizeH="0" baseline="0" noProof="1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629920" y="1257300"/>
            <a:ext cx="7671435" cy="56225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spAutoFit/>
          </a:bodyPr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2024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年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荣获河北省建筑业协会颁发的科学技术进步奖一等奖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。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11" name="图片 10" descr="C:/Users/Lenovo/Desktop/1bae825c7424b3ff93b6f915134bd48.png1bae825c7424b3ff93b6f915134bd48"/>
          <p:cNvPicPr>
            <a:picLocks noChangeAspect="1"/>
          </p:cNvPicPr>
          <p:nvPr/>
        </p:nvPicPr>
        <p:blipFill>
          <a:blip r:embed="rId1"/>
          <a:srcRect l="515" r="515"/>
          <a:stretch>
            <a:fillRect/>
          </a:stretch>
        </p:blipFill>
        <p:spPr>
          <a:xfrm>
            <a:off x="1648460" y="1967230"/>
            <a:ext cx="2799715" cy="4170680"/>
          </a:xfrm>
          <a:prstGeom prst="rect">
            <a:avLst/>
          </a:prstGeom>
        </p:spPr>
      </p:pic>
      <p:pic>
        <p:nvPicPr>
          <p:cNvPr id="2" name="图片 1" descr="967a4fcf0c057603185e91792f515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788535" y="2536825"/>
            <a:ext cx="4184015" cy="3044825"/>
          </a:xfrm>
          <a:prstGeom prst="rect">
            <a:avLst/>
          </a:prstGeom>
        </p:spPr>
      </p:pic>
      <p:pic>
        <p:nvPicPr>
          <p:cNvPr id="3" name="图片 2" descr="c60b6c3f24b713d3009a9be5ca09a0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120" y="5370195"/>
            <a:ext cx="2853055" cy="767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文本框 14"/>
          <p:cNvSpPr txBox="1"/>
          <p:nvPr/>
        </p:nvSpPr>
        <p:spPr>
          <a:xfrm>
            <a:off x="88265" y="710565"/>
            <a:ext cx="799020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R="0" defTabSz="914400">
              <a:spcBef>
                <a:spcPts val="1000"/>
              </a:spcBef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4.4</a:t>
            </a:r>
            <a:r>
              <a:rPr kumimoji="0" lang="zh-CN" altLang="en-US" sz="2000" b="1" kern="1200" cap="none" spc="0" normalizeH="0" baseline="0" noProof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rPr>
              <a:t>交流活动</a:t>
            </a:r>
            <a:endParaRPr kumimoji="0" lang="zh-CN" altLang="en-US" sz="2000" b="1" kern="1200" cap="none" spc="0" normalizeH="0" baseline="0" noProof="1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497840" y="1257300"/>
            <a:ext cx="11024235" cy="19405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tIns="0" rtlCol="0">
            <a:noAutofit/>
          </a:bodyPr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在课题研发过程中，课题组得到了多方部门和专家的帮助和支持，在市总工会、市建设工会的组织下，我课题组参加了多次成果交流活动，总结优秀成果经验，为研发拓宽了思路；依托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“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智慧路桥隧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”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产学研工作室联盟，邀请联盟成员于施工现场进行交流，提高理论和实际结合效果，巩固了研究转化成果。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buFont typeface="Wingdings" panose="05000000000000000000" charset="0"/>
            </a:pPr>
            <a:r>
              <a:rPr 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下一步，我工作室将计划开展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“装配式钢筋混凝土综合管廊构件专利研发”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课题。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2" name="图片 1" descr="485d3bd369e06c5ca12ea53022a088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9150" y="3261995"/>
            <a:ext cx="3045460" cy="2343150"/>
          </a:xfrm>
          <a:prstGeom prst="rect">
            <a:avLst/>
          </a:prstGeom>
        </p:spPr>
      </p:pic>
      <p:pic>
        <p:nvPicPr>
          <p:cNvPr id="3" name="图片 2" descr="微信图片_202411181747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935" y="3261360"/>
            <a:ext cx="2526665" cy="2343150"/>
          </a:xfrm>
          <a:prstGeom prst="rect">
            <a:avLst/>
          </a:prstGeom>
        </p:spPr>
      </p:pic>
      <p:pic>
        <p:nvPicPr>
          <p:cNvPr id="4" name="图片 3" descr="合作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1925" y="3261360"/>
            <a:ext cx="2983865" cy="2343785"/>
          </a:xfrm>
          <a:prstGeom prst="rect">
            <a:avLst/>
          </a:prstGeom>
        </p:spPr>
      </p:pic>
      <p:pic>
        <p:nvPicPr>
          <p:cNvPr id="5" name="图片 4" descr="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" y="3260725"/>
            <a:ext cx="3258820" cy="2343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21" name="图片 4" descr="图片1ff"/>
          <p:cNvPicPr>
            <a:picLocks noChangeAspect="1"/>
          </p:cNvPicPr>
          <p:nvPr/>
        </p:nvPicPr>
        <p:blipFill>
          <a:blip r:embed="rId1">
            <a:lum bright="-12000"/>
          </a:blip>
          <a:stretch>
            <a:fillRect/>
          </a:stretch>
        </p:blipFill>
        <p:spPr>
          <a:xfrm>
            <a:off x="-7620" y="2540"/>
            <a:ext cx="12214225" cy="68383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-7620" y="1943735"/>
            <a:ext cx="12213590" cy="2419350"/>
          </a:xfrm>
          <a:prstGeom prst="rect">
            <a:avLst/>
          </a:prstGeom>
          <a:solidFill>
            <a:schemeClr val="accent5">
              <a:lumMod val="40000"/>
              <a:lumOff val="6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Box 10"/>
          <p:cNvSpPr txBox="1"/>
          <p:nvPr/>
        </p:nvSpPr>
        <p:spPr>
          <a:xfrm>
            <a:off x="2456180" y="2038350"/>
            <a:ext cx="7441565" cy="209994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defRPr/>
            </a:pPr>
            <a:r>
              <a:rPr kumimoji="0" lang="zh-CN" altLang="en-US" sz="4400" b="1" kern="1200" cap="all" spc="0" normalizeH="0" baseline="0" noProof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谢谢各位专家！</a:t>
            </a:r>
            <a:endParaRPr kumimoji="0" lang="zh-CN" altLang="en-US" sz="4400" b="1" kern="1200" cap="all" spc="0" normalizeH="0" baseline="0" noProof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defRPr/>
            </a:pPr>
            <a:r>
              <a:rPr kumimoji="0" lang="zh-CN" altLang="en-US" sz="4400" b="1" kern="1200" cap="all" spc="0" normalizeH="0" baseline="0" noProof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    不妥之处，请批评指正。</a:t>
            </a:r>
            <a:endParaRPr kumimoji="0" lang="zh-CN" altLang="en-US" sz="4400" b="1" kern="1200" cap="all" spc="0" normalizeH="0" baseline="0" noProof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pull dir="u"/>
  </p:transition>
</p:sld>
</file>

<file path=ppt/tags/tag1.xml><?xml version="1.0" encoding="utf-8"?>
<p:tagLst xmlns:p="http://schemas.openxmlformats.org/presentationml/2006/main">
  <p:tag name="picid" val="{cce1b3c4-8227-4997-9972-80c24d8d7d17}"/>
  <p:tag name="KSO_WM_UNIT_PLACING_PICTURE_USER_VIEWPORT" val="{&quot;height&quot;:702,&quot;width&quot;:4252}"/>
  <p:tag name="KSO_WM_UNIT_PLACING_PICTURE_USER_RELATIVERECTANGLE" val="{&quot;bottom&quot;:0,&quot;left&quot;:0,&quot;right&quot;:0,&quot;top&quot;:0}"/>
  <p:tag name="KSO_WM_UNIT_PLACING_PICTURE_COLLAGE_RELATIVERECTANGLE" val="{&quot;bottom&quot;:0,&quot;left&quot;:2.005294644666322e-16,&quot;right&quot;:2.005294644666322e-16,&quot;top&quot;:0}"/>
  <p:tag name="KSO_WM_UNIT_PLACING_PICTURE_COLLAGE_VIEWPORT" val="{&quot;height&quot;:702,&quot;width&quot;:4251.999999999999}"/>
</p:tagLst>
</file>

<file path=ppt/tags/tag2.xml><?xml version="1.0" encoding="utf-8"?>
<p:tagLst xmlns:p="http://schemas.openxmlformats.org/presentationml/2006/main">
  <p:tag name="picid" val="{919dc682-0c63-4113-a82d-579c11a8ebaf}"/>
</p:tagLst>
</file>

<file path=ppt/tags/tag3.xml><?xml version="1.0" encoding="utf-8"?>
<p:tagLst xmlns:p="http://schemas.openxmlformats.org/presentationml/2006/main">
  <p:tag name="picid" val="{7ae367a1-57af-4f91-9823-8a26a3be8774}"/>
</p:tagLst>
</file>

<file path=ppt/tags/tag4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5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6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7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8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9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10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11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12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13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14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15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16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17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18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19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20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21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22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23.xml><?xml version="1.0" encoding="utf-8"?>
<p:tagLst xmlns:p="http://schemas.openxmlformats.org/presentationml/2006/main">
  <p:tag name="KSO_WM_DIAGRAM_VIRTUALLY_FRAME" val="{&quot;height&quot;:507.8,&quot;left&quot;:268.85,&quot;top&quot;:21.9,&quot;width&quot;:442.85}"/>
</p:tagLst>
</file>

<file path=ppt/tags/tag24.xml><?xml version="1.0" encoding="utf-8"?>
<p:tagLst xmlns:p="http://schemas.openxmlformats.org/presentationml/2006/main">
  <p:tag name="SELECTED" val="True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8.xml><?xml version="1.0" encoding="utf-8"?>
<p:tagLst xmlns:p="http://schemas.openxmlformats.org/presentationml/2006/main">
  <p:tag name="SELECTED" val="True"/>
</p:tagLst>
</file>

<file path=ppt/tags/tag29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30.xml><?xml version="1.0" encoding="utf-8"?>
<p:tagLst xmlns:p="http://schemas.openxmlformats.org/presentationml/2006/main">
  <p:tag name="SELECTED" val="True"/>
</p:tagLst>
</file>

<file path=ppt/tags/tag31.xml><?xml version="1.0" encoding="utf-8"?>
<p:tagLst xmlns:p="http://schemas.openxmlformats.org/presentationml/2006/main">
  <p:tag name="SELECTED" val="True"/>
</p:tagLst>
</file>

<file path=ppt/tags/tag32.xml><?xml version="1.0" encoding="utf-8"?>
<p:tagLst xmlns:p="http://schemas.openxmlformats.org/presentationml/2006/main">
  <p:tag name="commondata" val="eyJoZGlkIjoiZWEzZDAzOTA1ZGY5ZWNhNmUyYmY0MDU2Nzg4NDk2Zjg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3177</Words>
  <Application>WPS 演示</Application>
  <PresentationFormat>自定义</PresentationFormat>
  <Paragraphs>136</Paragraphs>
  <Slides>23</Slides>
  <Notes>7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23</vt:i4>
      </vt:variant>
    </vt:vector>
  </HeadingPairs>
  <TitlesOfParts>
    <vt:vector size="39" baseType="lpstr">
      <vt:lpstr>Arial</vt:lpstr>
      <vt:lpstr>宋体</vt:lpstr>
      <vt:lpstr>Wingdings</vt:lpstr>
      <vt:lpstr>Calibri</vt:lpstr>
      <vt:lpstr>Calibri Light</vt:lpstr>
      <vt:lpstr>微软雅黑</vt:lpstr>
      <vt:lpstr>方正小标宋_GBK</vt:lpstr>
      <vt:lpstr>Watford DB</vt:lpstr>
      <vt:lpstr>造字工房劲黑（非商用）常规体</vt:lpstr>
      <vt:lpstr>Wingdings</vt:lpstr>
      <vt:lpstr>黑体</vt:lpstr>
      <vt:lpstr>Arial Unicode MS</vt:lpstr>
      <vt:lpstr>Office 主题</vt:lpstr>
      <vt:lpstr>Word.Document.12</vt:lpstr>
      <vt:lpstr>GstarCAD.Drawing.23</vt:lpstr>
      <vt:lpstr>GstarCAD.Drawing.23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中铁12局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朱红桃</dc:creator>
  <cp:lastModifiedBy>质安部</cp:lastModifiedBy>
  <cp:revision>645</cp:revision>
  <dcterms:created xsi:type="dcterms:W3CDTF">2020-04-22T06:27:00Z</dcterms:created>
  <dcterms:modified xsi:type="dcterms:W3CDTF">2024-11-21T10:30:32Z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E6DFFEE5F45E4FDEA2847862124BEA76</vt:lpwstr>
  </property>
</Properties>
</file>